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4"/>
  </p:notesMasterIdLst>
  <p:sldIdLst>
    <p:sldId id="256" r:id="rId2"/>
    <p:sldId id="305" r:id="rId3"/>
    <p:sldId id="261" r:id="rId4"/>
    <p:sldId id="325" r:id="rId5"/>
    <p:sldId id="309" r:id="rId6"/>
    <p:sldId id="323" r:id="rId7"/>
    <p:sldId id="310" r:id="rId8"/>
    <p:sldId id="321" r:id="rId9"/>
    <p:sldId id="311" r:id="rId10"/>
    <p:sldId id="264" r:id="rId11"/>
    <p:sldId id="333" r:id="rId12"/>
    <p:sldId id="335" r:id="rId13"/>
    <p:sldId id="328" r:id="rId14"/>
    <p:sldId id="334" r:id="rId15"/>
    <p:sldId id="312" r:id="rId16"/>
    <p:sldId id="276" r:id="rId17"/>
    <p:sldId id="317" r:id="rId18"/>
    <p:sldId id="318" r:id="rId19"/>
    <p:sldId id="331" r:id="rId20"/>
    <p:sldId id="332" r:id="rId21"/>
    <p:sldId id="313" r:id="rId22"/>
    <p:sldId id="315" r:id="rId23"/>
    <p:sldId id="316" r:id="rId24"/>
    <p:sldId id="336" r:id="rId25"/>
    <p:sldId id="337" r:id="rId26"/>
    <p:sldId id="338" r:id="rId27"/>
    <p:sldId id="339" r:id="rId28"/>
    <p:sldId id="340" r:id="rId29"/>
    <p:sldId id="341" r:id="rId30"/>
    <p:sldId id="314" r:id="rId31"/>
    <p:sldId id="330" r:id="rId32"/>
    <p:sldId id="274" r:id="rId33"/>
  </p:sldIdLst>
  <p:sldSz cx="9144000" cy="5143500" type="screen16x9"/>
  <p:notesSz cx="6858000" cy="9144000"/>
  <p:embeddedFontLst>
    <p:embeddedFont>
      <p:font typeface="Exo 2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Montserrat ExtraBold" panose="020B0604020202020204" charset="0"/>
      <p:bold r:id="rId43"/>
      <p:boldItalic r:id="rId44"/>
    </p:embeddedFont>
    <p:embeddedFont>
      <p:font typeface="Montserrat ExtraLight" panose="020B0604020202020204" charset="0"/>
      <p:regular r:id="rId45"/>
      <p:bold r:id="rId46"/>
      <p:italic r:id="rId47"/>
      <p:boldItalic r:id="rId48"/>
    </p:embeddedFont>
    <p:embeddedFont>
      <p:font typeface="Roboto Condensed Light" panose="02000000000000000000" pitchFamily="2" charset="0"/>
      <p:regular r:id="rId49"/>
      <p: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ABF564-0585-4B2C-875A-60B4B0B695A2}">
  <a:tblStyle styleId="{E7ABF564-0585-4B2C-875A-60B4B0B695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366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84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078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557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302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8028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2540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363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2202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565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4169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13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0410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529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0395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3284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6074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3692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90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9173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7f9262ee2f_0_26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7f9262ee2f_0_26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4235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063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786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771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07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8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287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7" r:id="rId5"/>
    <p:sldLayoutId id="2147483658" r:id="rId6"/>
    <p:sldLayoutId id="2147483662" r:id="rId7"/>
    <p:sldLayoutId id="2147483664" r:id="rId8"/>
    <p:sldLayoutId id="2147483666" r:id="rId9"/>
    <p:sldLayoutId id="2147483671" r:id="rId10"/>
    <p:sldLayoutId id="2147483675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low-angle-man-with-virtual-reality-simulator_7136709.htm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Dynamics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3556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Biometria</a:t>
            </a:r>
            <a:endParaRPr sz="220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>
            <a:cxnSpLocks/>
          </p:cNvCxnSpPr>
          <p:nvPr/>
        </p:nvCxnSpPr>
        <p:spPr>
          <a:xfrm>
            <a:off x="2600131" y="2571750"/>
            <a:ext cx="397484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A157AAD-98A9-458A-8881-910CC6A12CD1}"/>
              </a:ext>
            </a:extLst>
          </p:cNvPr>
          <p:cNvSpPr txBox="1"/>
          <p:nvPr/>
        </p:nvSpPr>
        <p:spPr>
          <a:xfrm>
            <a:off x="3624749" y="3605731"/>
            <a:ext cx="189450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b="1" dirty="0">
                <a:solidFill>
                  <a:schemeClr val="tx2"/>
                </a:solidFill>
              </a:rPr>
              <a:t>Professore :</a:t>
            </a:r>
            <a:endParaRPr lang="it-IT" sz="1100" dirty="0">
              <a:solidFill>
                <a:schemeClr val="tx2"/>
              </a:solidFill>
            </a:endParaRPr>
          </a:p>
          <a:p>
            <a:pPr algn="ctr"/>
            <a:r>
              <a:rPr lang="it-IT" sz="1100" dirty="0">
                <a:solidFill>
                  <a:schemeClr val="tx2"/>
                </a:solidFill>
              </a:rPr>
              <a:t>Prof. ing. Donato Impedovo</a:t>
            </a:r>
            <a:endParaRPr lang="it-IT" sz="1100" b="1" dirty="0">
              <a:solidFill>
                <a:schemeClr val="tx2"/>
              </a:solidFill>
            </a:endParaRPr>
          </a:p>
          <a:p>
            <a:pPr algn="ctr"/>
            <a:endParaRPr lang="it-IT" sz="1100" b="1" dirty="0">
              <a:solidFill>
                <a:schemeClr val="tx2"/>
              </a:solidFill>
            </a:endParaRPr>
          </a:p>
          <a:p>
            <a:pPr algn="ctr"/>
            <a:r>
              <a:rPr lang="it-IT" sz="1100" b="1" dirty="0">
                <a:solidFill>
                  <a:schemeClr val="tx2"/>
                </a:solidFill>
              </a:rPr>
              <a:t>Studente:</a:t>
            </a:r>
            <a:endParaRPr lang="it-IT" sz="1100" dirty="0">
              <a:solidFill>
                <a:schemeClr val="tx2"/>
              </a:solidFill>
            </a:endParaRPr>
          </a:p>
          <a:p>
            <a:pPr algn="ctr"/>
            <a:r>
              <a:rPr lang="it-IT" sz="1100" dirty="0">
                <a:solidFill>
                  <a:schemeClr val="tx2"/>
                </a:solidFill>
              </a:rPr>
              <a:t>Christian Miccolis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D8C42CA-42F9-4DEA-BEF6-DCC44407D58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92" y="301010"/>
            <a:ext cx="1885942" cy="596079"/>
          </a:xfrm>
          <a:prstGeom prst="snip2DiagRect">
            <a:avLst>
              <a:gd name="adj1" fmla="val 0"/>
              <a:gd name="adj2" fmla="val 13238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175802-547D-4152-814D-506A86D3B539}"/>
              </a:ext>
            </a:extLst>
          </p:cNvPr>
          <p:cNvSpPr txBox="1"/>
          <p:nvPr/>
        </p:nvSpPr>
        <p:spPr>
          <a:xfrm>
            <a:off x="393257" y="974150"/>
            <a:ext cx="215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1" dirty="0">
                <a:solidFill>
                  <a:schemeClr val="tx2"/>
                </a:solidFill>
              </a:rPr>
              <a:t>Università degli Studi di Bari Aldo Moro</a:t>
            </a:r>
            <a:endParaRPr lang="it-IT" sz="800" dirty="0">
              <a:solidFill>
                <a:schemeClr val="tx2"/>
              </a:solidFill>
            </a:endParaRPr>
          </a:p>
          <a:p>
            <a:r>
              <a:rPr lang="it-IT" sz="800" dirty="0">
                <a:solidFill>
                  <a:schemeClr val="tx2"/>
                </a:solidFill>
              </a:rPr>
              <a:t>Laurea Magistrale in Sicurezza Informatica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7E8744-2C9B-426C-9467-BFA56C42FF3F}"/>
              </a:ext>
            </a:extLst>
          </p:cNvPr>
          <p:cNvSpPr txBox="1"/>
          <p:nvPr/>
        </p:nvSpPr>
        <p:spPr>
          <a:xfrm>
            <a:off x="6635863" y="4780895"/>
            <a:ext cx="2464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accent4"/>
                </a:solidFill>
              </a:rPr>
              <a:t>Anno Accademico : 2020 / 2021</a:t>
            </a:r>
            <a:endParaRPr lang="it-IT" sz="1200" dirty="0">
              <a:solidFill>
                <a:schemeClr val="accent4"/>
              </a:solidFill>
            </a:endParaRPr>
          </a:p>
        </p:txBody>
      </p:sp>
      <p:cxnSp>
        <p:nvCxnSpPr>
          <p:cNvPr id="15" name="Google Shape;165;p38">
            <a:extLst>
              <a:ext uri="{FF2B5EF4-FFF2-40B4-BE49-F238E27FC236}">
                <a16:creationId xmlns:a16="http://schemas.microsoft.com/office/drawing/2014/main" id="{17070160-5B60-4CFD-A052-AEE2DDAB484F}"/>
              </a:ext>
            </a:extLst>
          </p:cNvPr>
          <p:cNvCxnSpPr>
            <a:cxnSpLocks/>
          </p:cNvCxnSpPr>
          <p:nvPr/>
        </p:nvCxnSpPr>
        <p:spPr>
          <a:xfrm>
            <a:off x="3747796" y="4083285"/>
            <a:ext cx="164840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-3000"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569479" y="437427"/>
            <a:ext cx="5617810" cy="528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 nell’Ambito di Ricerca</a:t>
            </a:r>
            <a:endParaRPr dirty="0"/>
          </a:p>
        </p:txBody>
      </p:sp>
      <p:cxnSp>
        <p:nvCxnSpPr>
          <p:cNvPr id="234" name="Google Shape;234;p46"/>
          <p:cNvCxnSpPr>
            <a:cxnSpLocks/>
          </p:cNvCxnSpPr>
          <p:nvPr/>
        </p:nvCxnSpPr>
        <p:spPr>
          <a:xfrm>
            <a:off x="657179" y="406424"/>
            <a:ext cx="494831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6380869" y="2896135"/>
            <a:ext cx="2067000" cy="3631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Weka Arff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749602" y="2966221"/>
            <a:ext cx="2067000" cy="3612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4487978" y="2896133"/>
            <a:ext cx="2067000" cy="36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MobiKey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4923056" y="3492286"/>
            <a:ext cx="1254840" cy="363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</a:rPr>
              <a:t>Keystrokes</a:t>
            </a:r>
          </a:p>
        </p:txBody>
      </p:sp>
      <p:cxnSp>
        <p:nvCxnSpPr>
          <p:cNvPr id="241" name="Google Shape;241;p46"/>
          <p:cNvCxnSpPr/>
          <p:nvPr/>
        </p:nvCxnSpPr>
        <p:spPr>
          <a:xfrm>
            <a:off x="7278469" y="333177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1588784" y="3399957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5385581" y="333177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5144303" y="176811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240;p46">
            <a:extLst>
              <a:ext uri="{FF2B5EF4-FFF2-40B4-BE49-F238E27FC236}">
                <a16:creationId xmlns:a16="http://schemas.microsoft.com/office/drawing/2014/main" id="{D5DEC450-07C0-44F8-B3DE-3DEE3C92BE67}"/>
              </a:ext>
            </a:extLst>
          </p:cNvPr>
          <p:cNvSpPr txBox="1">
            <a:spLocks/>
          </p:cNvSpPr>
          <p:nvPr/>
        </p:nvSpPr>
        <p:spPr>
          <a:xfrm>
            <a:off x="6786949" y="3492286"/>
            <a:ext cx="1254840" cy="3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accent4"/>
                </a:solidFill>
              </a:rPr>
              <a:t>Keystrokes</a:t>
            </a:r>
          </a:p>
        </p:txBody>
      </p:sp>
      <p:sp>
        <p:nvSpPr>
          <p:cNvPr id="29" name="Google Shape;240;p46">
            <a:extLst>
              <a:ext uri="{FF2B5EF4-FFF2-40B4-BE49-F238E27FC236}">
                <a16:creationId xmlns:a16="http://schemas.microsoft.com/office/drawing/2014/main" id="{2200AC60-B7DE-4118-A7DB-D3CDE264BB22}"/>
              </a:ext>
            </a:extLst>
          </p:cNvPr>
          <p:cNvSpPr txBox="1">
            <a:spLocks/>
          </p:cNvSpPr>
          <p:nvPr/>
        </p:nvSpPr>
        <p:spPr>
          <a:xfrm>
            <a:off x="1119869" y="3494262"/>
            <a:ext cx="1254840" cy="361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bg2"/>
                </a:solidFill>
              </a:rPr>
              <a:t>Swipes</a:t>
            </a:r>
          </a:p>
        </p:txBody>
      </p:sp>
      <p:sp>
        <p:nvSpPr>
          <p:cNvPr id="24" name="Google Shape;237;p46">
            <a:extLst>
              <a:ext uri="{FF2B5EF4-FFF2-40B4-BE49-F238E27FC236}">
                <a16:creationId xmlns:a16="http://schemas.microsoft.com/office/drawing/2014/main" id="{59ABA5C2-772B-4545-839B-0D7E571F342B}"/>
              </a:ext>
            </a:extLst>
          </p:cNvPr>
          <p:cNvSpPr txBox="1">
            <a:spLocks/>
          </p:cNvSpPr>
          <p:nvPr/>
        </p:nvSpPr>
        <p:spPr>
          <a:xfrm>
            <a:off x="2548050" y="2954800"/>
            <a:ext cx="2067000" cy="341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BioIdent</a:t>
            </a:r>
          </a:p>
        </p:txBody>
      </p:sp>
      <p:cxnSp>
        <p:nvCxnSpPr>
          <p:cNvPr id="25" name="Google Shape;242;p46">
            <a:extLst>
              <a:ext uri="{FF2B5EF4-FFF2-40B4-BE49-F238E27FC236}">
                <a16:creationId xmlns:a16="http://schemas.microsoft.com/office/drawing/2014/main" id="{7CFADEA3-1369-460A-85C6-CE5C039996ED}"/>
              </a:ext>
            </a:extLst>
          </p:cNvPr>
          <p:cNvCxnSpPr/>
          <p:nvPr/>
        </p:nvCxnSpPr>
        <p:spPr>
          <a:xfrm>
            <a:off x="3445647" y="3390437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0" name="Google Shape;240;p46">
            <a:extLst>
              <a:ext uri="{FF2B5EF4-FFF2-40B4-BE49-F238E27FC236}">
                <a16:creationId xmlns:a16="http://schemas.microsoft.com/office/drawing/2014/main" id="{0EA950A9-6CFA-4F99-9066-34E9852AF17B}"/>
              </a:ext>
            </a:extLst>
          </p:cNvPr>
          <p:cNvSpPr txBox="1">
            <a:spLocks/>
          </p:cNvSpPr>
          <p:nvPr/>
        </p:nvSpPr>
        <p:spPr>
          <a:xfrm>
            <a:off x="2970023" y="3492286"/>
            <a:ext cx="1254840" cy="3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>
                <a:solidFill>
                  <a:schemeClr val="bg2"/>
                </a:solidFill>
              </a:rPr>
              <a:t>Swipes</a:t>
            </a:r>
          </a:p>
        </p:txBody>
      </p:sp>
      <p:grpSp>
        <p:nvGrpSpPr>
          <p:cNvPr id="43" name="Google Shape;10433;p79">
            <a:extLst>
              <a:ext uri="{FF2B5EF4-FFF2-40B4-BE49-F238E27FC236}">
                <a16:creationId xmlns:a16="http://schemas.microsoft.com/office/drawing/2014/main" id="{1043D894-2557-411F-9A54-8C24BB9341E3}"/>
              </a:ext>
            </a:extLst>
          </p:cNvPr>
          <p:cNvGrpSpPr/>
          <p:nvPr/>
        </p:nvGrpSpPr>
        <p:grpSpPr>
          <a:xfrm>
            <a:off x="5372997" y="1923731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44" name="Google Shape;10434;p79">
              <a:extLst>
                <a:ext uri="{FF2B5EF4-FFF2-40B4-BE49-F238E27FC236}">
                  <a16:creationId xmlns:a16="http://schemas.microsoft.com/office/drawing/2014/main" id="{F5AE652C-2E0C-43DC-B773-C6CB8C1F2FA0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35;p79">
              <a:extLst>
                <a:ext uri="{FF2B5EF4-FFF2-40B4-BE49-F238E27FC236}">
                  <a16:creationId xmlns:a16="http://schemas.microsoft.com/office/drawing/2014/main" id="{440B48C2-A7E5-4834-A41A-B1141964667D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36;p79">
              <a:extLst>
                <a:ext uri="{FF2B5EF4-FFF2-40B4-BE49-F238E27FC236}">
                  <a16:creationId xmlns:a16="http://schemas.microsoft.com/office/drawing/2014/main" id="{1A462CE9-2BF0-4E05-9E4A-FA4A620D78B5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37;p79">
              <a:extLst>
                <a:ext uri="{FF2B5EF4-FFF2-40B4-BE49-F238E27FC236}">
                  <a16:creationId xmlns:a16="http://schemas.microsoft.com/office/drawing/2014/main" id="{761B78B0-39A2-4F99-B771-15CBB90D9EDC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11990;p81">
            <a:extLst>
              <a:ext uri="{FF2B5EF4-FFF2-40B4-BE49-F238E27FC236}">
                <a16:creationId xmlns:a16="http://schemas.microsoft.com/office/drawing/2014/main" id="{10529926-62E3-48BD-9974-58AE01E76A29}"/>
              </a:ext>
            </a:extLst>
          </p:cNvPr>
          <p:cNvSpPr/>
          <p:nvPr/>
        </p:nvSpPr>
        <p:spPr>
          <a:xfrm rot="14688337">
            <a:off x="5519825" y="2125096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11899;p81">
            <a:extLst>
              <a:ext uri="{FF2B5EF4-FFF2-40B4-BE49-F238E27FC236}">
                <a16:creationId xmlns:a16="http://schemas.microsoft.com/office/drawing/2014/main" id="{69DD275C-AA77-4BB2-ACBF-335C7347D3AE}"/>
              </a:ext>
            </a:extLst>
          </p:cNvPr>
          <p:cNvGrpSpPr/>
          <p:nvPr/>
        </p:nvGrpSpPr>
        <p:grpSpPr>
          <a:xfrm>
            <a:off x="5372664" y="2110788"/>
            <a:ext cx="207582" cy="103781"/>
            <a:chOff x="2165809" y="3868582"/>
            <a:chExt cx="422542" cy="255270"/>
          </a:xfrm>
          <a:solidFill>
            <a:schemeClr val="tx1"/>
          </a:solidFill>
        </p:grpSpPr>
        <p:sp>
          <p:nvSpPr>
            <p:cNvPr id="79" name="Google Shape;11900;p81">
              <a:extLst>
                <a:ext uri="{FF2B5EF4-FFF2-40B4-BE49-F238E27FC236}">
                  <a16:creationId xmlns:a16="http://schemas.microsoft.com/office/drawing/2014/main" id="{A51A9194-A6A4-4CD3-B0BF-C88C13A566A8}"/>
                </a:ext>
              </a:extLst>
            </p:cNvPr>
            <p:cNvSpPr/>
            <p:nvPr/>
          </p:nvSpPr>
          <p:spPr>
            <a:xfrm>
              <a:off x="2165809" y="3868582"/>
              <a:ext cx="422542" cy="255270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902;p81">
              <a:extLst>
                <a:ext uri="{FF2B5EF4-FFF2-40B4-BE49-F238E27FC236}">
                  <a16:creationId xmlns:a16="http://schemas.microsoft.com/office/drawing/2014/main" id="{8457A292-93D5-4145-9A74-2BF8C5A7077D}"/>
                </a:ext>
              </a:extLst>
            </p:cNvPr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903;p81">
              <a:extLst>
                <a:ext uri="{FF2B5EF4-FFF2-40B4-BE49-F238E27FC236}">
                  <a16:creationId xmlns:a16="http://schemas.microsoft.com/office/drawing/2014/main" id="{2B9EDCE7-256F-4CE0-963F-0C895C9D6588}"/>
                </a:ext>
              </a:extLst>
            </p:cNvPr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904;p81">
              <a:extLst>
                <a:ext uri="{FF2B5EF4-FFF2-40B4-BE49-F238E27FC236}">
                  <a16:creationId xmlns:a16="http://schemas.microsoft.com/office/drawing/2014/main" id="{2B16F577-3316-43E0-A6D1-19D056229C75}"/>
                </a:ext>
              </a:extLst>
            </p:cNvPr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905;p81">
              <a:extLst>
                <a:ext uri="{FF2B5EF4-FFF2-40B4-BE49-F238E27FC236}">
                  <a16:creationId xmlns:a16="http://schemas.microsoft.com/office/drawing/2014/main" id="{5E41FCAD-C0DD-4734-80CF-458A83AF76FA}"/>
                </a:ext>
              </a:extLst>
            </p:cNvPr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906;p81">
              <a:extLst>
                <a:ext uri="{FF2B5EF4-FFF2-40B4-BE49-F238E27FC236}">
                  <a16:creationId xmlns:a16="http://schemas.microsoft.com/office/drawing/2014/main" id="{5C5DA6B0-AF62-4D77-9B8B-144B20791B11}"/>
                </a:ext>
              </a:extLst>
            </p:cNvPr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907;p81">
              <a:extLst>
                <a:ext uri="{FF2B5EF4-FFF2-40B4-BE49-F238E27FC236}">
                  <a16:creationId xmlns:a16="http://schemas.microsoft.com/office/drawing/2014/main" id="{99032EE2-9409-42E7-9253-8CC87EB50EE1}"/>
                </a:ext>
              </a:extLst>
            </p:cNvPr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908;p81">
              <a:extLst>
                <a:ext uri="{FF2B5EF4-FFF2-40B4-BE49-F238E27FC236}">
                  <a16:creationId xmlns:a16="http://schemas.microsoft.com/office/drawing/2014/main" id="{E063B503-6090-4209-A599-C95337F3F42A}"/>
                </a:ext>
              </a:extLst>
            </p:cNvPr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909;p81">
              <a:extLst>
                <a:ext uri="{FF2B5EF4-FFF2-40B4-BE49-F238E27FC236}">
                  <a16:creationId xmlns:a16="http://schemas.microsoft.com/office/drawing/2014/main" id="{C9462C25-1A23-4EF9-A8B5-DF188F3C4E79}"/>
                </a:ext>
              </a:extLst>
            </p:cNvPr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910;p81">
              <a:extLst>
                <a:ext uri="{FF2B5EF4-FFF2-40B4-BE49-F238E27FC236}">
                  <a16:creationId xmlns:a16="http://schemas.microsoft.com/office/drawing/2014/main" id="{5B89C9CA-08F7-4981-8EA8-208F925F593F}"/>
                </a:ext>
              </a:extLst>
            </p:cNvPr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911;p81">
              <a:extLst>
                <a:ext uri="{FF2B5EF4-FFF2-40B4-BE49-F238E27FC236}">
                  <a16:creationId xmlns:a16="http://schemas.microsoft.com/office/drawing/2014/main" id="{88A4D6BD-7C9E-4D15-AB5A-E06ED68CEBC0}"/>
                </a:ext>
              </a:extLst>
            </p:cNvPr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912;p81">
              <a:extLst>
                <a:ext uri="{FF2B5EF4-FFF2-40B4-BE49-F238E27FC236}">
                  <a16:creationId xmlns:a16="http://schemas.microsoft.com/office/drawing/2014/main" id="{EC0C43B2-34D1-436A-87C1-5B718FC41EDB}"/>
                </a:ext>
              </a:extLst>
            </p:cNvPr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244;p46">
            <a:extLst>
              <a:ext uri="{FF2B5EF4-FFF2-40B4-BE49-F238E27FC236}">
                <a16:creationId xmlns:a16="http://schemas.microsoft.com/office/drawing/2014/main" id="{5E7F9EAA-3714-4980-A40F-38D03E86B51F}"/>
              </a:ext>
            </a:extLst>
          </p:cNvPr>
          <p:cNvSpPr/>
          <p:nvPr/>
        </p:nvSpPr>
        <p:spPr>
          <a:xfrm>
            <a:off x="7034063" y="1764626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2" name="Google Shape;10433;p79">
            <a:extLst>
              <a:ext uri="{FF2B5EF4-FFF2-40B4-BE49-F238E27FC236}">
                <a16:creationId xmlns:a16="http://schemas.microsoft.com/office/drawing/2014/main" id="{7EDC387F-AC6C-4222-95BE-7975DA6FA68F}"/>
              </a:ext>
            </a:extLst>
          </p:cNvPr>
          <p:cNvGrpSpPr/>
          <p:nvPr/>
        </p:nvGrpSpPr>
        <p:grpSpPr>
          <a:xfrm>
            <a:off x="7262757" y="1920246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93" name="Google Shape;10434;p79">
              <a:extLst>
                <a:ext uri="{FF2B5EF4-FFF2-40B4-BE49-F238E27FC236}">
                  <a16:creationId xmlns:a16="http://schemas.microsoft.com/office/drawing/2014/main" id="{BE17AB6C-995F-49D2-98CA-D2EDF6DDE2C9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435;p79">
              <a:extLst>
                <a:ext uri="{FF2B5EF4-FFF2-40B4-BE49-F238E27FC236}">
                  <a16:creationId xmlns:a16="http://schemas.microsoft.com/office/drawing/2014/main" id="{75571FE5-5FD3-4C33-B1A7-C410EFFD714A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436;p79">
              <a:extLst>
                <a:ext uri="{FF2B5EF4-FFF2-40B4-BE49-F238E27FC236}">
                  <a16:creationId xmlns:a16="http://schemas.microsoft.com/office/drawing/2014/main" id="{6C41BA6A-6045-4E6B-B65E-B40F8D8449CB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437;p79">
              <a:extLst>
                <a:ext uri="{FF2B5EF4-FFF2-40B4-BE49-F238E27FC236}">
                  <a16:creationId xmlns:a16="http://schemas.microsoft.com/office/drawing/2014/main" id="{2612E2B7-41B9-45D7-934C-58B2F7C36B72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11990;p81">
            <a:extLst>
              <a:ext uri="{FF2B5EF4-FFF2-40B4-BE49-F238E27FC236}">
                <a16:creationId xmlns:a16="http://schemas.microsoft.com/office/drawing/2014/main" id="{8153024F-983A-438B-8AEB-C48DB034E9C5}"/>
              </a:ext>
            </a:extLst>
          </p:cNvPr>
          <p:cNvSpPr/>
          <p:nvPr/>
        </p:nvSpPr>
        <p:spPr>
          <a:xfrm rot="14769169">
            <a:off x="7409585" y="2121611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11899;p81">
            <a:extLst>
              <a:ext uri="{FF2B5EF4-FFF2-40B4-BE49-F238E27FC236}">
                <a16:creationId xmlns:a16="http://schemas.microsoft.com/office/drawing/2014/main" id="{30DAA7AE-948C-49FB-85D3-8658EBAE2CFB}"/>
              </a:ext>
            </a:extLst>
          </p:cNvPr>
          <p:cNvGrpSpPr/>
          <p:nvPr/>
        </p:nvGrpSpPr>
        <p:grpSpPr>
          <a:xfrm>
            <a:off x="7262424" y="2107303"/>
            <a:ext cx="207582" cy="107265"/>
            <a:chOff x="2165809" y="3868582"/>
            <a:chExt cx="422542" cy="255270"/>
          </a:xfrm>
          <a:solidFill>
            <a:schemeClr val="tx1"/>
          </a:solidFill>
        </p:grpSpPr>
        <p:sp>
          <p:nvSpPr>
            <p:cNvPr id="99" name="Google Shape;11900;p81">
              <a:extLst>
                <a:ext uri="{FF2B5EF4-FFF2-40B4-BE49-F238E27FC236}">
                  <a16:creationId xmlns:a16="http://schemas.microsoft.com/office/drawing/2014/main" id="{4F05AA4C-FDCD-42AA-932E-C9B552455F5E}"/>
                </a:ext>
              </a:extLst>
            </p:cNvPr>
            <p:cNvSpPr/>
            <p:nvPr/>
          </p:nvSpPr>
          <p:spPr>
            <a:xfrm>
              <a:off x="2165809" y="3868582"/>
              <a:ext cx="422542" cy="255270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902;p81">
              <a:extLst>
                <a:ext uri="{FF2B5EF4-FFF2-40B4-BE49-F238E27FC236}">
                  <a16:creationId xmlns:a16="http://schemas.microsoft.com/office/drawing/2014/main" id="{1FC732C4-9FD1-4373-93DE-B008F9E756A4}"/>
                </a:ext>
              </a:extLst>
            </p:cNvPr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1903;p81">
              <a:extLst>
                <a:ext uri="{FF2B5EF4-FFF2-40B4-BE49-F238E27FC236}">
                  <a16:creationId xmlns:a16="http://schemas.microsoft.com/office/drawing/2014/main" id="{43E882C8-F0F3-4D0C-843A-3041BADBA121}"/>
                </a:ext>
              </a:extLst>
            </p:cNvPr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1904;p81">
              <a:extLst>
                <a:ext uri="{FF2B5EF4-FFF2-40B4-BE49-F238E27FC236}">
                  <a16:creationId xmlns:a16="http://schemas.microsoft.com/office/drawing/2014/main" id="{808E76B4-CEE4-4970-9C37-D409EBB994F7}"/>
                </a:ext>
              </a:extLst>
            </p:cNvPr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1905;p81">
              <a:extLst>
                <a:ext uri="{FF2B5EF4-FFF2-40B4-BE49-F238E27FC236}">
                  <a16:creationId xmlns:a16="http://schemas.microsoft.com/office/drawing/2014/main" id="{F9FDABE3-9FE6-4BEB-8616-0CB8E18C8C77}"/>
                </a:ext>
              </a:extLst>
            </p:cNvPr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1906;p81">
              <a:extLst>
                <a:ext uri="{FF2B5EF4-FFF2-40B4-BE49-F238E27FC236}">
                  <a16:creationId xmlns:a16="http://schemas.microsoft.com/office/drawing/2014/main" id="{24DA9E4A-9CE8-43CF-9F77-10C02A6A7FFA}"/>
                </a:ext>
              </a:extLst>
            </p:cNvPr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1907;p81">
              <a:extLst>
                <a:ext uri="{FF2B5EF4-FFF2-40B4-BE49-F238E27FC236}">
                  <a16:creationId xmlns:a16="http://schemas.microsoft.com/office/drawing/2014/main" id="{FB0F9576-95B0-4AEE-B68B-16708DCDBEBB}"/>
                </a:ext>
              </a:extLst>
            </p:cNvPr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908;p81">
              <a:extLst>
                <a:ext uri="{FF2B5EF4-FFF2-40B4-BE49-F238E27FC236}">
                  <a16:creationId xmlns:a16="http://schemas.microsoft.com/office/drawing/2014/main" id="{9F5FE034-1B70-4B2D-84BE-71BC4468A9C6}"/>
                </a:ext>
              </a:extLst>
            </p:cNvPr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909;p81">
              <a:extLst>
                <a:ext uri="{FF2B5EF4-FFF2-40B4-BE49-F238E27FC236}">
                  <a16:creationId xmlns:a16="http://schemas.microsoft.com/office/drawing/2014/main" id="{616DF72F-3101-40B7-B2D8-9491A85A4C9E}"/>
                </a:ext>
              </a:extLst>
            </p:cNvPr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910;p81">
              <a:extLst>
                <a:ext uri="{FF2B5EF4-FFF2-40B4-BE49-F238E27FC236}">
                  <a16:creationId xmlns:a16="http://schemas.microsoft.com/office/drawing/2014/main" id="{B136E859-1C0E-4F39-BAEA-DCCD6D820029}"/>
                </a:ext>
              </a:extLst>
            </p:cNvPr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1911;p81">
              <a:extLst>
                <a:ext uri="{FF2B5EF4-FFF2-40B4-BE49-F238E27FC236}">
                  <a16:creationId xmlns:a16="http://schemas.microsoft.com/office/drawing/2014/main" id="{D058A56F-9E40-4DBF-B1E6-7A84DD680CA2}"/>
                </a:ext>
              </a:extLst>
            </p:cNvPr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912;p81">
              <a:extLst>
                <a:ext uri="{FF2B5EF4-FFF2-40B4-BE49-F238E27FC236}">
                  <a16:creationId xmlns:a16="http://schemas.microsoft.com/office/drawing/2014/main" id="{1203190E-6DAF-40A7-83CE-3208C27508E9}"/>
                </a:ext>
              </a:extLst>
            </p:cNvPr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244;p46">
            <a:extLst>
              <a:ext uri="{FF2B5EF4-FFF2-40B4-BE49-F238E27FC236}">
                <a16:creationId xmlns:a16="http://schemas.microsoft.com/office/drawing/2014/main" id="{DB95FA88-2792-4115-944E-AFB19B04D97B}"/>
              </a:ext>
            </a:extLst>
          </p:cNvPr>
          <p:cNvSpPr/>
          <p:nvPr/>
        </p:nvSpPr>
        <p:spPr>
          <a:xfrm>
            <a:off x="1424308" y="176811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2" name="Google Shape;10433;p79">
            <a:extLst>
              <a:ext uri="{FF2B5EF4-FFF2-40B4-BE49-F238E27FC236}">
                <a16:creationId xmlns:a16="http://schemas.microsoft.com/office/drawing/2014/main" id="{5B7BE189-99F2-4F46-96AC-4668E2393CF2}"/>
              </a:ext>
            </a:extLst>
          </p:cNvPr>
          <p:cNvGrpSpPr/>
          <p:nvPr/>
        </p:nvGrpSpPr>
        <p:grpSpPr>
          <a:xfrm>
            <a:off x="1653002" y="1923731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113" name="Google Shape;10434;p79">
              <a:extLst>
                <a:ext uri="{FF2B5EF4-FFF2-40B4-BE49-F238E27FC236}">
                  <a16:creationId xmlns:a16="http://schemas.microsoft.com/office/drawing/2014/main" id="{FB22FAFF-A69A-4606-803D-1D4CD2834EB5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435;p79">
              <a:extLst>
                <a:ext uri="{FF2B5EF4-FFF2-40B4-BE49-F238E27FC236}">
                  <a16:creationId xmlns:a16="http://schemas.microsoft.com/office/drawing/2014/main" id="{F4E76AED-5F97-4F1C-9187-EFF73B790E25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436;p79">
              <a:extLst>
                <a:ext uri="{FF2B5EF4-FFF2-40B4-BE49-F238E27FC236}">
                  <a16:creationId xmlns:a16="http://schemas.microsoft.com/office/drawing/2014/main" id="{B8F3C4FD-5ACD-4A31-92D7-D1D7D949EA5F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437;p79">
              <a:extLst>
                <a:ext uri="{FF2B5EF4-FFF2-40B4-BE49-F238E27FC236}">
                  <a16:creationId xmlns:a16="http://schemas.microsoft.com/office/drawing/2014/main" id="{1AF7CF7F-02AF-4BAF-BD00-88F621C630A4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990;p81">
            <a:extLst>
              <a:ext uri="{FF2B5EF4-FFF2-40B4-BE49-F238E27FC236}">
                <a16:creationId xmlns:a16="http://schemas.microsoft.com/office/drawing/2014/main" id="{2EEA154A-CD9B-4005-8100-0431EE428D96}"/>
              </a:ext>
            </a:extLst>
          </p:cNvPr>
          <p:cNvSpPr/>
          <p:nvPr/>
        </p:nvSpPr>
        <p:spPr>
          <a:xfrm rot="14984765">
            <a:off x="1799830" y="2125096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244;p46">
            <a:extLst>
              <a:ext uri="{FF2B5EF4-FFF2-40B4-BE49-F238E27FC236}">
                <a16:creationId xmlns:a16="http://schemas.microsoft.com/office/drawing/2014/main" id="{F083FCA3-6CBD-47CA-9ACB-AFF52A998691}"/>
              </a:ext>
            </a:extLst>
          </p:cNvPr>
          <p:cNvSpPr/>
          <p:nvPr/>
        </p:nvSpPr>
        <p:spPr>
          <a:xfrm>
            <a:off x="3254543" y="1764626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2" name="Google Shape;10433;p79">
            <a:extLst>
              <a:ext uri="{FF2B5EF4-FFF2-40B4-BE49-F238E27FC236}">
                <a16:creationId xmlns:a16="http://schemas.microsoft.com/office/drawing/2014/main" id="{426AF654-EC0F-4D44-986A-80A916F0D649}"/>
              </a:ext>
            </a:extLst>
          </p:cNvPr>
          <p:cNvGrpSpPr/>
          <p:nvPr/>
        </p:nvGrpSpPr>
        <p:grpSpPr>
          <a:xfrm>
            <a:off x="3483237" y="1920246"/>
            <a:ext cx="207582" cy="359594"/>
            <a:chOff x="2656082" y="2287427"/>
            <a:chExt cx="207582" cy="359594"/>
          </a:xfrm>
          <a:solidFill>
            <a:schemeClr val="tx1"/>
          </a:solidFill>
        </p:grpSpPr>
        <p:sp>
          <p:nvSpPr>
            <p:cNvPr id="133" name="Google Shape;10434;p79">
              <a:extLst>
                <a:ext uri="{FF2B5EF4-FFF2-40B4-BE49-F238E27FC236}">
                  <a16:creationId xmlns:a16="http://schemas.microsoft.com/office/drawing/2014/main" id="{D9497CB4-A372-4F42-B54E-CBE2B9F10F9A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435;p79">
              <a:extLst>
                <a:ext uri="{FF2B5EF4-FFF2-40B4-BE49-F238E27FC236}">
                  <a16:creationId xmlns:a16="http://schemas.microsoft.com/office/drawing/2014/main" id="{B7905899-36B6-4ADC-A084-78699C4DF3F7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436;p79">
              <a:extLst>
                <a:ext uri="{FF2B5EF4-FFF2-40B4-BE49-F238E27FC236}">
                  <a16:creationId xmlns:a16="http://schemas.microsoft.com/office/drawing/2014/main" id="{0090CB2B-207B-40C4-A7C8-02A9699AADDA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437;p79">
              <a:extLst>
                <a:ext uri="{FF2B5EF4-FFF2-40B4-BE49-F238E27FC236}">
                  <a16:creationId xmlns:a16="http://schemas.microsoft.com/office/drawing/2014/main" id="{8A26DA78-5666-4DC4-BA75-C623C28E8A8F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1990;p81">
            <a:extLst>
              <a:ext uri="{FF2B5EF4-FFF2-40B4-BE49-F238E27FC236}">
                <a16:creationId xmlns:a16="http://schemas.microsoft.com/office/drawing/2014/main" id="{4A1F64CD-EB94-4FD3-96C9-B511BAE609B0}"/>
              </a:ext>
            </a:extLst>
          </p:cNvPr>
          <p:cNvSpPr/>
          <p:nvPr/>
        </p:nvSpPr>
        <p:spPr>
          <a:xfrm rot="14984765">
            <a:off x="3630065" y="2121611"/>
            <a:ext cx="251902" cy="185353"/>
          </a:xfrm>
          <a:custGeom>
            <a:avLst/>
            <a:gdLst/>
            <a:ahLst/>
            <a:cxnLst/>
            <a:rect l="l" t="t" r="r" b="b"/>
            <a:pathLst>
              <a:path w="10967" h="6289" extrusionOk="0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3914;p85">
            <a:extLst>
              <a:ext uri="{FF2B5EF4-FFF2-40B4-BE49-F238E27FC236}">
                <a16:creationId xmlns:a16="http://schemas.microsoft.com/office/drawing/2014/main" id="{5C36D0C4-A7B2-42AB-BDF5-10DB16265B76}"/>
              </a:ext>
            </a:extLst>
          </p:cNvPr>
          <p:cNvSpPr/>
          <p:nvPr/>
        </p:nvSpPr>
        <p:spPr>
          <a:xfrm rot="14742734">
            <a:off x="1681292" y="2048981"/>
            <a:ext cx="131995" cy="85846"/>
          </a:xfrm>
          <a:custGeom>
            <a:avLst/>
            <a:gdLst/>
            <a:ahLst/>
            <a:cxnLst/>
            <a:rect l="l" t="t" r="r" b="b"/>
            <a:pathLst>
              <a:path w="4787" h="3037" extrusionOk="0">
                <a:moveTo>
                  <a:pt x="3751" y="0"/>
                </a:moveTo>
                <a:cubicBezTo>
                  <a:pt x="3656" y="0"/>
                  <a:pt x="3584" y="72"/>
                  <a:pt x="3584" y="167"/>
                </a:cubicBezTo>
                <a:cubicBezTo>
                  <a:pt x="3584" y="250"/>
                  <a:pt x="3656" y="334"/>
                  <a:pt x="3751" y="334"/>
                </a:cubicBezTo>
                <a:lnTo>
                  <a:pt x="4215" y="334"/>
                </a:lnTo>
                <a:lnTo>
                  <a:pt x="2465" y="2072"/>
                </a:lnTo>
                <a:lnTo>
                  <a:pt x="1727" y="1322"/>
                </a:lnTo>
                <a:cubicBezTo>
                  <a:pt x="1697" y="1292"/>
                  <a:pt x="1656" y="1277"/>
                  <a:pt x="1614" y="1277"/>
                </a:cubicBezTo>
                <a:cubicBezTo>
                  <a:pt x="1572" y="1277"/>
                  <a:pt x="1531" y="1292"/>
                  <a:pt x="1501" y="1322"/>
                </a:cubicBezTo>
                <a:lnTo>
                  <a:pt x="60" y="2774"/>
                </a:lnTo>
                <a:cubicBezTo>
                  <a:pt x="1" y="2834"/>
                  <a:pt x="1" y="2929"/>
                  <a:pt x="60" y="2989"/>
                </a:cubicBezTo>
                <a:cubicBezTo>
                  <a:pt x="84" y="3024"/>
                  <a:pt x="132" y="3036"/>
                  <a:pt x="179" y="3036"/>
                </a:cubicBezTo>
                <a:cubicBezTo>
                  <a:pt x="227" y="3036"/>
                  <a:pt x="251" y="3024"/>
                  <a:pt x="298" y="2989"/>
                </a:cubicBezTo>
                <a:lnTo>
                  <a:pt x="1632" y="1655"/>
                </a:lnTo>
                <a:lnTo>
                  <a:pt x="2382" y="2393"/>
                </a:lnTo>
                <a:cubicBezTo>
                  <a:pt x="2412" y="2423"/>
                  <a:pt x="2453" y="2438"/>
                  <a:pt x="2495" y="2438"/>
                </a:cubicBezTo>
                <a:cubicBezTo>
                  <a:pt x="2537" y="2438"/>
                  <a:pt x="2578" y="2423"/>
                  <a:pt x="2608" y="2393"/>
                </a:cubicBezTo>
                <a:lnTo>
                  <a:pt x="4465" y="536"/>
                </a:lnTo>
                <a:lnTo>
                  <a:pt x="4465" y="1000"/>
                </a:lnTo>
                <a:cubicBezTo>
                  <a:pt x="4465" y="1084"/>
                  <a:pt x="4537" y="1167"/>
                  <a:pt x="4632" y="1167"/>
                </a:cubicBezTo>
                <a:cubicBezTo>
                  <a:pt x="4715" y="1167"/>
                  <a:pt x="4787" y="1084"/>
                  <a:pt x="4787" y="1000"/>
                </a:cubicBezTo>
                <a:lnTo>
                  <a:pt x="4787" y="155"/>
                </a:lnTo>
                <a:cubicBezTo>
                  <a:pt x="4751" y="72"/>
                  <a:pt x="4692" y="0"/>
                  <a:pt x="459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3914;p85">
            <a:extLst>
              <a:ext uri="{FF2B5EF4-FFF2-40B4-BE49-F238E27FC236}">
                <a16:creationId xmlns:a16="http://schemas.microsoft.com/office/drawing/2014/main" id="{4B3E09FB-01D4-4732-B4CF-4D76D4DFECF4}"/>
              </a:ext>
            </a:extLst>
          </p:cNvPr>
          <p:cNvSpPr/>
          <p:nvPr/>
        </p:nvSpPr>
        <p:spPr>
          <a:xfrm rot="16200000">
            <a:off x="3524855" y="2040486"/>
            <a:ext cx="131995" cy="85846"/>
          </a:xfrm>
          <a:custGeom>
            <a:avLst/>
            <a:gdLst/>
            <a:ahLst/>
            <a:cxnLst/>
            <a:rect l="l" t="t" r="r" b="b"/>
            <a:pathLst>
              <a:path w="4787" h="3037" extrusionOk="0">
                <a:moveTo>
                  <a:pt x="3751" y="0"/>
                </a:moveTo>
                <a:cubicBezTo>
                  <a:pt x="3656" y="0"/>
                  <a:pt x="3584" y="72"/>
                  <a:pt x="3584" y="167"/>
                </a:cubicBezTo>
                <a:cubicBezTo>
                  <a:pt x="3584" y="250"/>
                  <a:pt x="3656" y="334"/>
                  <a:pt x="3751" y="334"/>
                </a:cubicBezTo>
                <a:lnTo>
                  <a:pt x="4215" y="334"/>
                </a:lnTo>
                <a:lnTo>
                  <a:pt x="2465" y="2072"/>
                </a:lnTo>
                <a:lnTo>
                  <a:pt x="1727" y="1322"/>
                </a:lnTo>
                <a:cubicBezTo>
                  <a:pt x="1697" y="1292"/>
                  <a:pt x="1656" y="1277"/>
                  <a:pt x="1614" y="1277"/>
                </a:cubicBezTo>
                <a:cubicBezTo>
                  <a:pt x="1572" y="1277"/>
                  <a:pt x="1531" y="1292"/>
                  <a:pt x="1501" y="1322"/>
                </a:cubicBezTo>
                <a:lnTo>
                  <a:pt x="60" y="2774"/>
                </a:lnTo>
                <a:cubicBezTo>
                  <a:pt x="1" y="2834"/>
                  <a:pt x="1" y="2929"/>
                  <a:pt x="60" y="2989"/>
                </a:cubicBezTo>
                <a:cubicBezTo>
                  <a:pt x="84" y="3024"/>
                  <a:pt x="132" y="3036"/>
                  <a:pt x="179" y="3036"/>
                </a:cubicBezTo>
                <a:cubicBezTo>
                  <a:pt x="227" y="3036"/>
                  <a:pt x="251" y="3024"/>
                  <a:pt x="298" y="2989"/>
                </a:cubicBezTo>
                <a:lnTo>
                  <a:pt x="1632" y="1655"/>
                </a:lnTo>
                <a:lnTo>
                  <a:pt x="2382" y="2393"/>
                </a:lnTo>
                <a:cubicBezTo>
                  <a:pt x="2412" y="2423"/>
                  <a:pt x="2453" y="2438"/>
                  <a:pt x="2495" y="2438"/>
                </a:cubicBezTo>
                <a:cubicBezTo>
                  <a:pt x="2537" y="2438"/>
                  <a:pt x="2578" y="2423"/>
                  <a:pt x="2608" y="2393"/>
                </a:cubicBezTo>
                <a:lnTo>
                  <a:pt x="4465" y="536"/>
                </a:lnTo>
                <a:lnTo>
                  <a:pt x="4465" y="1000"/>
                </a:lnTo>
                <a:cubicBezTo>
                  <a:pt x="4465" y="1084"/>
                  <a:pt x="4537" y="1167"/>
                  <a:pt x="4632" y="1167"/>
                </a:cubicBezTo>
                <a:cubicBezTo>
                  <a:pt x="4715" y="1167"/>
                  <a:pt x="4787" y="1084"/>
                  <a:pt x="4787" y="1000"/>
                </a:cubicBezTo>
                <a:lnTo>
                  <a:pt x="4787" y="155"/>
                </a:lnTo>
                <a:cubicBezTo>
                  <a:pt x="4751" y="72"/>
                  <a:pt x="4692" y="0"/>
                  <a:pt x="459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06F20B83-3CAF-4D13-BFE0-318183A5BB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9921" y="457466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cxnSp>
        <p:nvCxnSpPr>
          <p:cNvPr id="8" name="Google Shape;366;p52">
            <a:extLst>
              <a:ext uri="{FF2B5EF4-FFF2-40B4-BE49-F238E27FC236}">
                <a16:creationId xmlns:a16="http://schemas.microsoft.com/office/drawing/2014/main" id="{E0B5C97C-BBAB-46A8-9377-2564C9D7C6A7}"/>
              </a:ext>
            </a:extLst>
          </p:cNvPr>
          <p:cNvCxnSpPr/>
          <p:nvPr/>
        </p:nvCxnSpPr>
        <p:spPr>
          <a:xfrm>
            <a:off x="727621" y="42646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113;p64">
            <a:extLst>
              <a:ext uri="{FF2B5EF4-FFF2-40B4-BE49-F238E27FC236}">
                <a16:creationId xmlns:a16="http://schemas.microsoft.com/office/drawing/2014/main" id="{A666AD7C-0B23-4483-A01F-6D9C8E7013D2}"/>
              </a:ext>
            </a:extLst>
          </p:cNvPr>
          <p:cNvSpPr txBox="1">
            <a:spLocks/>
          </p:cNvSpPr>
          <p:nvPr/>
        </p:nvSpPr>
        <p:spPr>
          <a:xfrm>
            <a:off x="653333" y="913508"/>
            <a:ext cx="7588707" cy="2309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Dynamics Password Database.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41 utenti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Numero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esempi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utente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varying (508 AVG)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Dispositivo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8 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dispositivi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Android (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risoluzioni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</a:t>
            </a:r>
            <a:r>
              <a:rPr lang="fr-FR" sz="1050" dirty="0" err="1">
                <a:solidFill>
                  <a:schemeClr val="accent4"/>
                </a:solidFill>
                <a:latin typeface="Montserrat"/>
                <a:sym typeface="Montserrat"/>
              </a:rPr>
              <a:t>comprese</a:t>
            </a:r>
            <a:r>
              <a:rPr lang="fr-FR" sz="1050" dirty="0">
                <a:solidFill>
                  <a:schemeClr val="accent4"/>
                </a:solidFill>
                <a:latin typeface="Montserrat"/>
                <a:sym typeface="Montserrat"/>
              </a:rPr>
              <a:t> tra : 320x480 ..1080x1205))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Number of sessions: </a:t>
            </a:r>
            <a:r>
              <a:rPr lang="en-US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multiple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Actions:  </a:t>
            </a:r>
            <a:r>
              <a:rPr lang="it-IT" sz="1050" b="1" dirty="0">
                <a:solidFill>
                  <a:schemeClr val="lt1"/>
                </a:solidFill>
                <a:latin typeface="Montserrat"/>
                <a:sym typeface="Montserrat"/>
              </a:rPr>
              <a:t>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(0-1-2)</a:t>
            </a:r>
          </a:p>
          <a:p>
            <a:pPr marL="171450" lvl="2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Raw</a:t>
            </a: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 data: 	</a:t>
            </a:r>
            <a:r>
              <a:rPr lang="it-IT" sz="1050" b="1" dirty="0">
                <a:solidFill>
                  <a:schemeClr val="lt1"/>
                </a:solidFill>
                <a:latin typeface="Montserrat"/>
                <a:sym typeface="Montserrat"/>
              </a:rPr>
              <a:t>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'phone ID’, 'user ID', '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document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 ID', 'time[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ms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]', 'action', 'phone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orientation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’, </a:t>
            </a:r>
          </a:p>
          <a:p>
            <a:pPr lvl="1">
              <a:buClr>
                <a:schemeClr val="lt1"/>
              </a:buClr>
              <a:buSzPts val="1800"/>
            </a:pP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		‘x-coordinate', 'y-coordinate’, 'pressure', 'area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covered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', 'finger </a:t>
            </a:r>
            <a:r>
              <a:rPr lang="it-IT" sz="1050" dirty="0" err="1">
                <a:solidFill>
                  <a:schemeClr val="accent4"/>
                </a:solidFill>
                <a:latin typeface="Montserrat"/>
                <a:sym typeface="Montserrat"/>
              </a:rPr>
              <a:t>orientation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’.</a:t>
            </a:r>
          </a:p>
          <a:p>
            <a:endParaRPr lang="it-IT" sz="1000" dirty="0"/>
          </a:p>
        </p:txBody>
      </p:sp>
      <p:sp>
        <p:nvSpPr>
          <p:cNvPr id="10" name="Google Shape;2113;p64">
            <a:extLst>
              <a:ext uri="{FF2B5EF4-FFF2-40B4-BE49-F238E27FC236}">
                <a16:creationId xmlns:a16="http://schemas.microsoft.com/office/drawing/2014/main" id="{7CA913B1-216B-4688-9421-D5DF9846AFB5}"/>
              </a:ext>
            </a:extLst>
          </p:cNvPr>
          <p:cNvSpPr txBox="1">
            <a:spLocks/>
          </p:cNvSpPr>
          <p:nvPr/>
        </p:nvSpPr>
        <p:spPr>
          <a:xfrm>
            <a:off x="799861" y="2966770"/>
            <a:ext cx="7137379" cy="1893337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50" b="1" dirty="0" err="1">
                <a:solidFill>
                  <a:schemeClr val="accent2"/>
                </a:solidFill>
              </a:rPr>
              <a:t>Extracted</a:t>
            </a:r>
            <a:r>
              <a:rPr lang="it-IT" sz="1050" b="1" dirty="0">
                <a:solidFill>
                  <a:schemeClr val="accent2"/>
                </a:solidFill>
              </a:rPr>
              <a:t> Features:</a:t>
            </a:r>
          </a:p>
          <a:p>
            <a:endParaRPr lang="it-IT" sz="1050" b="1" dirty="0">
              <a:solidFill>
                <a:schemeClr val="bg1"/>
              </a:solidFill>
            </a:endParaRPr>
          </a:p>
          <a:p>
            <a:r>
              <a:rPr lang="it-IT" sz="1050" dirty="0">
                <a:solidFill>
                  <a:schemeClr val="accent4"/>
                </a:solidFill>
              </a:rPr>
              <a:t>'inter-stroke time', 'stroke duration’, 'start $x$', 'start $y$', 'stop $x$', 'stop $y$’, '</a:t>
            </a:r>
            <a:r>
              <a:rPr lang="it-IT" sz="1050" dirty="0" err="1">
                <a:solidFill>
                  <a:schemeClr val="accent4"/>
                </a:solidFill>
              </a:rPr>
              <a:t>direct</a:t>
            </a:r>
            <a:r>
              <a:rPr lang="it-IT" sz="1050" dirty="0">
                <a:solidFill>
                  <a:schemeClr val="accent4"/>
                </a:solidFill>
              </a:rPr>
              <a:t> end-to-end distance’,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mean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resultant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lenght</a:t>
            </a:r>
            <a:r>
              <a:rPr lang="it-IT" sz="1050" dirty="0">
                <a:solidFill>
                  <a:schemeClr val="accent4"/>
                </a:solidFill>
              </a:rPr>
              <a:t>’, 'up/down/</a:t>
            </a:r>
            <a:r>
              <a:rPr lang="it-IT" sz="1050" dirty="0" err="1">
                <a:solidFill>
                  <a:schemeClr val="accent4"/>
                </a:solidFill>
              </a:rPr>
              <a:t>left</a:t>
            </a:r>
            <a:r>
              <a:rPr lang="it-IT" sz="1050" dirty="0">
                <a:solidFill>
                  <a:schemeClr val="accent4"/>
                </a:solidFill>
              </a:rPr>
              <a:t>/</a:t>
            </a:r>
            <a:r>
              <a:rPr lang="it-IT" sz="1050" dirty="0" err="1">
                <a:solidFill>
                  <a:schemeClr val="accent4"/>
                </a:solidFill>
              </a:rPr>
              <a:t>right</a:t>
            </a:r>
            <a:r>
              <a:rPr lang="it-IT" sz="1050" dirty="0">
                <a:solidFill>
                  <a:schemeClr val="accent4"/>
                </a:solidFill>
              </a:rPr>
              <a:t> flag’, '</a:t>
            </a:r>
            <a:r>
              <a:rPr lang="it-IT" sz="1050" dirty="0" err="1">
                <a:solidFill>
                  <a:schemeClr val="accent4"/>
                </a:solidFill>
              </a:rPr>
              <a:t>direction</a:t>
            </a:r>
            <a:r>
              <a:rPr lang="it-IT" sz="1050" dirty="0">
                <a:solidFill>
                  <a:schemeClr val="accent4"/>
                </a:solidFill>
              </a:rPr>
              <a:t> of end-to-end line', 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', 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’, 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',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pairwise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median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at</a:t>
            </a:r>
            <a:r>
              <a:rPr lang="it-IT" sz="1050" dirty="0">
                <a:solidFill>
                  <a:schemeClr val="accent4"/>
                </a:solidFill>
              </a:rPr>
              <a:t> last 3 </a:t>
            </a:r>
            <a:r>
              <a:rPr lang="it-IT" sz="1050" dirty="0" err="1">
                <a:solidFill>
                  <a:schemeClr val="accent4"/>
                </a:solidFill>
              </a:rPr>
              <a:t>pts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largest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deviation</a:t>
            </a:r>
            <a:r>
              <a:rPr lang="it-IT" sz="1050" dirty="0">
                <a:solidFill>
                  <a:schemeClr val="accent4"/>
                </a:solidFill>
              </a:rPr>
              <a:t> from end-to-end line’,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'20\%-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'50\%-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'80\%-</a:t>
            </a:r>
            <a:r>
              <a:rPr lang="it-IT" sz="1050" dirty="0" err="1">
                <a:solidFill>
                  <a:schemeClr val="accent4"/>
                </a:solidFill>
              </a:rPr>
              <a:t>perc</a:t>
            </a:r>
            <a:r>
              <a:rPr lang="it-IT" sz="1050" dirty="0">
                <a:solidFill>
                  <a:schemeClr val="accent4"/>
                </a:solidFill>
              </a:rPr>
              <a:t>. </a:t>
            </a:r>
            <a:r>
              <a:rPr lang="it-IT" sz="1050" dirty="0" err="1">
                <a:solidFill>
                  <a:schemeClr val="accent4"/>
                </a:solidFill>
              </a:rPr>
              <a:t>dev</a:t>
            </a:r>
            <a:r>
              <a:rPr lang="it-IT" sz="1050" dirty="0">
                <a:solidFill>
                  <a:schemeClr val="accent4"/>
                </a:solidFill>
              </a:rPr>
              <a:t>. from end-to-end line’,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average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direction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length</a:t>
            </a:r>
            <a:r>
              <a:rPr lang="it-IT" sz="1050" dirty="0">
                <a:solidFill>
                  <a:schemeClr val="accent4"/>
                </a:solidFill>
              </a:rPr>
              <a:t> of </a:t>
            </a:r>
            <a:r>
              <a:rPr lang="it-IT" sz="1050" dirty="0" err="1">
                <a:solidFill>
                  <a:schemeClr val="accent4"/>
                </a:solidFill>
              </a:rPr>
              <a:t>trajectory</a:t>
            </a:r>
            <a:r>
              <a:rPr lang="it-IT" sz="1050" dirty="0">
                <a:solidFill>
                  <a:schemeClr val="accent4"/>
                </a:solidFill>
              </a:rPr>
              <a:t>’, 'ratio end-to-end </a:t>
            </a:r>
            <a:r>
              <a:rPr lang="it-IT" sz="1050" dirty="0" err="1">
                <a:solidFill>
                  <a:schemeClr val="accent4"/>
                </a:solidFill>
              </a:rPr>
              <a:t>dist</a:t>
            </a:r>
            <a:r>
              <a:rPr lang="it-IT" sz="1050" dirty="0">
                <a:solidFill>
                  <a:schemeClr val="accent4"/>
                </a:solidFill>
              </a:rPr>
              <a:t> and </a:t>
            </a:r>
            <a:r>
              <a:rPr lang="it-IT" sz="1050" dirty="0" err="1">
                <a:solidFill>
                  <a:schemeClr val="accent4"/>
                </a:solidFill>
              </a:rPr>
              <a:t>length</a:t>
            </a:r>
            <a:r>
              <a:rPr lang="it-IT" sz="1050" dirty="0">
                <a:solidFill>
                  <a:schemeClr val="accent4"/>
                </a:solidFill>
              </a:rPr>
              <a:t> of </a:t>
            </a:r>
            <a:r>
              <a:rPr lang="it-IT" sz="1050" dirty="0" err="1">
                <a:solidFill>
                  <a:schemeClr val="accent4"/>
                </a:solidFill>
              </a:rPr>
              <a:t>trajectory</a:t>
            </a:r>
            <a:r>
              <a:rPr lang="it-IT" sz="1050" dirty="0">
                <a:solidFill>
                  <a:schemeClr val="accent4"/>
                </a:solidFill>
              </a:rPr>
              <a:t>’, '</a:t>
            </a:r>
            <a:r>
              <a:rPr lang="it-IT" sz="1050" dirty="0" err="1">
                <a:solidFill>
                  <a:schemeClr val="accent4"/>
                </a:solidFill>
              </a:rPr>
              <a:t>average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velocity</a:t>
            </a:r>
            <a:r>
              <a:rPr lang="it-IT" sz="1050" dirty="0">
                <a:solidFill>
                  <a:schemeClr val="accent4"/>
                </a:solidFill>
              </a:rPr>
              <a:t>’, </a:t>
            </a:r>
          </a:p>
          <a:p>
            <a:r>
              <a:rPr lang="it-IT" sz="1050" dirty="0">
                <a:solidFill>
                  <a:schemeClr val="accent4"/>
                </a:solidFill>
              </a:rPr>
              <a:t>'</a:t>
            </a:r>
            <a:r>
              <a:rPr lang="it-IT" sz="1050" dirty="0" err="1">
                <a:solidFill>
                  <a:schemeClr val="accent4"/>
                </a:solidFill>
              </a:rPr>
              <a:t>median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acceleration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 err="1">
                <a:solidFill>
                  <a:schemeClr val="accent4"/>
                </a:solidFill>
              </a:rPr>
              <a:t>at</a:t>
            </a:r>
            <a:r>
              <a:rPr lang="it-IT" sz="1050" dirty="0">
                <a:solidFill>
                  <a:schemeClr val="accent4"/>
                </a:solidFill>
              </a:rPr>
              <a:t> first 5 points',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pressure’,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area </a:t>
            </a:r>
            <a:r>
              <a:rPr lang="it-IT" sz="1050" dirty="0" err="1">
                <a:solidFill>
                  <a:schemeClr val="accent4"/>
                </a:solidFill>
              </a:rPr>
              <a:t>covered</a:t>
            </a:r>
            <a:r>
              <a:rPr lang="it-IT" sz="1050" dirty="0">
                <a:solidFill>
                  <a:schemeClr val="accent4"/>
                </a:solidFill>
              </a:rPr>
              <a:t>', '</a:t>
            </a:r>
            <a:r>
              <a:rPr lang="it-IT" sz="1050" dirty="0" err="1">
                <a:solidFill>
                  <a:schemeClr val="accent4"/>
                </a:solidFill>
              </a:rPr>
              <a:t>mid</a:t>
            </a:r>
            <a:r>
              <a:rPr lang="it-IT" sz="1050" dirty="0">
                <a:solidFill>
                  <a:schemeClr val="accent4"/>
                </a:solidFill>
              </a:rPr>
              <a:t>-stroke finger </a:t>
            </a:r>
            <a:r>
              <a:rPr lang="it-IT" sz="1050" dirty="0" err="1">
                <a:solidFill>
                  <a:schemeClr val="accent4"/>
                </a:solidFill>
              </a:rPr>
              <a:t>orientation</a:t>
            </a:r>
            <a:r>
              <a:rPr lang="it-IT" sz="1050" dirty="0">
                <a:solidFill>
                  <a:schemeClr val="accent4"/>
                </a:solidFill>
              </a:rPr>
              <a:t>', 'phone </a:t>
            </a:r>
            <a:r>
              <a:rPr lang="it-IT" sz="1050" dirty="0" err="1">
                <a:solidFill>
                  <a:schemeClr val="accent4"/>
                </a:solidFill>
              </a:rPr>
              <a:t>orientation</a:t>
            </a:r>
            <a:r>
              <a:rPr lang="it-IT" sz="1050" dirty="0">
                <a:solidFill>
                  <a:schemeClr val="accent4"/>
                </a:solidFill>
              </a:rPr>
              <a:t>'</a:t>
            </a:r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300" dirty="0"/>
          </a:p>
          <a:p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817805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06F20B83-3CAF-4D13-BFE0-318183A5BB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9921" y="457466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BioIdent </a:t>
            </a:r>
            <a:r>
              <a:rPr lang="it-IT" sz="1000" dirty="0"/>
              <a:t>[70]</a:t>
            </a:r>
            <a:r>
              <a:rPr lang="en" sz="1000" dirty="0"/>
              <a:t>[51]</a:t>
            </a:r>
            <a:endParaRPr sz="1000" dirty="0"/>
          </a:p>
        </p:txBody>
      </p:sp>
      <p:cxnSp>
        <p:nvCxnSpPr>
          <p:cNvPr id="8" name="Google Shape;366;p52">
            <a:extLst>
              <a:ext uri="{FF2B5EF4-FFF2-40B4-BE49-F238E27FC236}">
                <a16:creationId xmlns:a16="http://schemas.microsoft.com/office/drawing/2014/main" id="{E0B5C97C-BBAB-46A8-9377-2564C9D7C6A7}"/>
              </a:ext>
            </a:extLst>
          </p:cNvPr>
          <p:cNvCxnSpPr/>
          <p:nvPr/>
        </p:nvCxnSpPr>
        <p:spPr>
          <a:xfrm>
            <a:off x="727621" y="42646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113;p64">
            <a:extLst>
              <a:ext uri="{FF2B5EF4-FFF2-40B4-BE49-F238E27FC236}">
                <a16:creationId xmlns:a16="http://schemas.microsoft.com/office/drawing/2014/main" id="{A666AD7C-0B23-4483-A01F-6D9C8E7013D2}"/>
              </a:ext>
            </a:extLst>
          </p:cNvPr>
          <p:cNvSpPr txBox="1">
            <a:spLocks/>
          </p:cNvSpPr>
          <p:nvPr/>
        </p:nvSpPr>
        <p:spPr>
          <a:xfrm>
            <a:off x="639921" y="863744"/>
            <a:ext cx="7526503" cy="2309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Dynamics Password Database.</a:t>
            </a:r>
          </a:p>
          <a:p>
            <a:pPr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</a:t>
            </a:r>
            <a:r>
              <a:rPr lang="en-US" sz="1050" dirty="0">
                <a:solidFill>
                  <a:schemeClr val="accent2"/>
                </a:solidFill>
                <a:latin typeface="Montserrat"/>
                <a:sym typeface="Montserrat"/>
              </a:rPr>
              <a:t>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71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utenti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 (56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maschi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15 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femmine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)</a:t>
            </a:r>
            <a:endParaRPr lang="it-IT" sz="1050" dirty="0">
              <a:solidFill>
                <a:schemeClr val="accent4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Numero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esempi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utente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varying (61 AVG)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		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Dispositivo</a:t>
            </a: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: 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Android Smartphones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  <a:latin typeface="Montserrat"/>
                <a:sym typeface="Montserrat"/>
              </a:rPr>
              <a:t>Number of sessions: 		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multiple</a:t>
            </a: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Swipe Actions:  		</a:t>
            </a:r>
            <a:r>
              <a:rPr lang="it-IT" sz="1050" dirty="0">
                <a:solidFill>
                  <a:schemeClr val="accent4"/>
                </a:solidFill>
                <a:latin typeface="Montserrat"/>
                <a:sym typeface="Montserrat"/>
              </a:rPr>
              <a:t>(0-1-2)</a:t>
            </a:r>
          </a:p>
          <a:p>
            <a:pPr marL="171450" lvl="2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2"/>
              </a:solidFill>
              <a:latin typeface="Montserrat"/>
              <a:sym typeface="Montserrat"/>
            </a:endParaRPr>
          </a:p>
          <a:p>
            <a:pPr marL="171450" indent="-171450"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  <a:latin typeface="Montserrat"/>
                <a:sym typeface="Montserrat"/>
              </a:rPr>
              <a:t>Raw</a:t>
            </a:r>
            <a:r>
              <a:rPr lang="it-IT" sz="1050" b="1" dirty="0">
                <a:solidFill>
                  <a:schemeClr val="accent2"/>
                </a:solidFill>
                <a:latin typeface="Montserrat"/>
                <a:sym typeface="Montserrat"/>
              </a:rPr>
              <a:t> data: 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device_id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user_id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doc_type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timestamp, action,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phone_orientation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	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x_coordinate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y_coordinate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pressure,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finger_area</a:t>
            </a:r>
            <a:endParaRPr lang="en-US" sz="1050" dirty="0">
              <a:solidFill>
                <a:schemeClr val="accent4"/>
              </a:solidFill>
              <a:latin typeface="Montserrat"/>
              <a:sym typeface="Montserrat"/>
            </a:endParaRPr>
          </a:p>
          <a:p>
            <a:pPr>
              <a:buClr>
                <a:schemeClr val="lt1"/>
              </a:buClr>
              <a:buSzPts val="1800"/>
            </a:pP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			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doc_type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: 1, 2 (1: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imagge_gallery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 activity , 2: reading activity)</a:t>
            </a:r>
          </a:p>
          <a:p>
            <a:pPr>
              <a:buClr>
                <a:schemeClr val="lt1"/>
              </a:buClr>
              <a:buSzPts val="1800"/>
            </a:pP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			action: 0, 1, 2 (0: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action_down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1: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action_up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, 2: </a:t>
            </a:r>
            <a:r>
              <a:rPr lang="en-US" sz="1050" dirty="0" err="1">
                <a:solidFill>
                  <a:schemeClr val="accent4"/>
                </a:solidFill>
                <a:latin typeface="Montserrat"/>
                <a:sym typeface="Montserrat"/>
              </a:rPr>
              <a:t>action_move</a:t>
            </a:r>
            <a:r>
              <a:rPr lang="en-US" sz="1050" dirty="0">
                <a:solidFill>
                  <a:schemeClr val="accent4"/>
                </a:solidFill>
                <a:latin typeface="Montserrat"/>
                <a:sym typeface="Montserrat"/>
              </a:rPr>
              <a:t>)</a:t>
            </a:r>
            <a:endParaRPr lang="it-IT" sz="1000" dirty="0">
              <a:solidFill>
                <a:schemeClr val="accent4"/>
              </a:solidFill>
            </a:endParaRPr>
          </a:p>
        </p:txBody>
      </p:sp>
      <p:sp>
        <p:nvSpPr>
          <p:cNvPr id="10" name="Google Shape;2113;p64">
            <a:extLst>
              <a:ext uri="{FF2B5EF4-FFF2-40B4-BE49-F238E27FC236}">
                <a16:creationId xmlns:a16="http://schemas.microsoft.com/office/drawing/2014/main" id="{7CA913B1-216B-4688-9421-D5DF9846AFB5}"/>
              </a:ext>
            </a:extLst>
          </p:cNvPr>
          <p:cNvSpPr txBox="1">
            <a:spLocks/>
          </p:cNvSpPr>
          <p:nvPr/>
        </p:nvSpPr>
        <p:spPr>
          <a:xfrm>
            <a:off x="727621" y="2792697"/>
            <a:ext cx="1646490" cy="1893337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50" b="1" dirty="0" err="1">
                <a:solidFill>
                  <a:schemeClr val="accent2"/>
                </a:solidFill>
              </a:rPr>
              <a:t>Extracted</a:t>
            </a:r>
            <a:r>
              <a:rPr lang="it-IT" sz="1050" b="1" dirty="0">
                <a:solidFill>
                  <a:schemeClr val="accent2"/>
                </a:solidFill>
              </a:rPr>
              <a:t> Features:</a:t>
            </a:r>
          </a:p>
          <a:p>
            <a:endParaRPr lang="it-IT" sz="1050" b="1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4F68080-BC9F-4979-AB3A-A86F2954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060" y="3234987"/>
            <a:ext cx="6177879" cy="170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13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938500" y="896725"/>
            <a:ext cx="7050988" cy="398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dirty="0" err="1">
                <a:solidFill>
                  <a:schemeClr val="accent2"/>
                </a:solidFill>
              </a:rPr>
              <a:t>Keystroke</a:t>
            </a:r>
            <a:r>
              <a:rPr lang="it-IT" sz="1050" dirty="0">
                <a:solidFill>
                  <a:schemeClr val="accent2"/>
                </a:solidFill>
              </a:rPr>
              <a:t> Dynamics Password Database realizzato dall’università «</a:t>
            </a:r>
            <a:r>
              <a:rPr lang="it-IT" sz="1050" b="1" dirty="0" err="1">
                <a:solidFill>
                  <a:schemeClr val="accent2"/>
                </a:solidFill>
              </a:rPr>
              <a:t>Sapentia</a:t>
            </a:r>
            <a:r>
              <a:rPr lang="it-IT" sz="1050" dirty="0">
                <a:solidFill>
                  <a:schemeClr val="accent2"/>
                </a:solidFill>
              </a:rPr>
              <a:t>» della Romania.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</a:rPr>
              <a:t>Utenti</a:t>
            </a:r>
            <a:r>
              <a:rPr lang="en-US" sz="1050" b="1" dirty="0">
                <a:solidFill>
                  <a:schemeClr val="accent2"/>
                </a:solidFill>
              </a:rPr>
              <a:t>: </a:t>
            </a:r>
            <a:r>
              <a:rPr lang="it-IT" sz="1050" dirty="0">
                <a:solidFill>
                  <a:schemeClr val="accent4"/>
                </a:solidFill>
              </a:rPr>
              <a:t>54 utenti (49 maschi, 5 femmine) </a:t>
            </a:r>
            <a:r>
              <a:rPr lang="it-IT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:</a:t>
            </a:r>
            <a:r>
              <a:rPr lang="en-US" sz="1050" dirty="0"/>
              <a:t> </a:t>
            </a:r>
            <a:r>
              <a:rPr lang="en-US" sz="1050" dirty="0">
                <a:solidFill>
                  <a:schemeClr val="accent4"/>
                </a:solidFill>
              </a:rPr>
              <a:t>19-26, 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 </a:t>
            </a:r>
            <a:r>
              <a:rPr lang="en-US" sz="1050" b="1" dirty="0">
                <a:solidFill>
                  <a:schemeClr val="accent2"/>
                </a:solidFill>
              </a:rPr>
              <a:t>Media</a:t>
            </a:r>
            <a:r>
              <a:rPr lang="en-US" sz="1050" dirty="0"/>
              <a:t>: </a:t>
            </a:r>
            <a:r>
              <a:rPr lang="en-US" sz="1050" dirty="0">
                <a:solidFill>
                  <a:schemeClr val="accent4"/>
                </a:solidFill>
              </a:rPr>
              <a:t>20.61</a:t>
            </a:r>
            <a:endParaRPr lang="it-IT" sz="1050" dirty="0">
              <a:solidFill>
                <a:schemeClr val="accent4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Numero</a:t>
            </a:r>
            <a:r>
              <a:rPr lang="en-US" sz="1050" b="1" dirty="0">
                <a:solidFill>
                  <a:schemeClr val="accent2"/>
                </a:solidFill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esempi</a:t>
            </a:r>
            <a:r>
              <a:rPr lang="en-US" sz="1050" b="1" dirty="0">
                <a:solidFill>
                  <a:schemeClr val="accent2"/>
                </a:solidFill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</a:rPr>
              <a:t>utente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 err="1">
                <a:solidFill>
                  <a:schemeClr val="accent4"/>
                </a:solidFill>
              </a:rPr>
              <a:t>almeno</a:t>
            </a:r>
            <a:r>
              <a:rPr lang="en-US" sz="1050" dirty="0">
                <a:solidFill>
                  <a:schemeClr val="accent4"/>
                </a:solidFill>
              </a:rPr>
              <a:t> 60	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Dispositivo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Nexus 7 tablet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Number of sessions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at least 3 sessions/user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</a:rPr>
              <a:t>Inputs: 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4"/>
                </a:solidFill>
              </a:rPr>
              <a:t>Easy: 	</a:t>
            </a:r>
            <a:r>
              <a:rPr lang="it-IT" sz="1050" dirty="0" err="1">
                <a:solidFill>
                  <a:schemeClr val="accent4"/>
                </a:solidFill>
              </a:rPr>
              <a:t>kicsikutyatarka</a:t>
            </a:r>
            <a:r>
              <a:rPr lang="it-IT" sz="1050" b="1" dirty="0">
                <a:solidFill>
                  <a:schemeClr val="accent4"/>
                </a:solidFill>
              </a:rPr>
              <a:t>, 	0	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4"/>
                </a:solidFill>
              </a:rPr>
              <a:t>Logical</a:t>
            </a:r>
            <a:r>
              <a:rPr lang="it-IT" sz="1050" b="1" dirty="0">
                <a:solidFill>
                  <a:schemeClr val="accent4"/>
                </a:solidFill>
              </a:rPr>
              <a:t>-strong: 	</a:t>
            </a:r>
            <a:r>
              <a:rPr lang="it-IT" sz="1050" dirty="0">
                <a:solidFill>
                  <a:schemeClr val="accent4"/>
                </a:solidFill>
              </a:rPr>
              <a:t>Kktsf2!2014</a:t>
            </a:r>
            <a:r>
              <a:rPr lang="it-IT" sz="1050" b="1" dirty="0">
                <a:solidFill>
                  <a:schemeClr val="accent4"/>
                </a:solidFill>
              </a:rPr>
              <a:t>, 		2	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4"/>
                </a:solidFill>
              </a:rPr>
              <a:t>Strong: 	</a:t>
            </a:r>
            <a:r>
              <a:rPr lang="it-IT" sz="1050" dirty="0">
                <a:solidFill>
                  <a:schemeClr val="accent4"/>
                </a:solidFill>
              </a:rPr>
              <a:t>.tie5Roanl		</a:t>
            </a:r>
            <a:r>
              <a:rPr lang="it-IT" sz="1050" b="1" dirty="0">
                <a:solidFill>
                  <a:schemeClr val="accent4"/>
                </a:solidFill>
              </a:rPr>
              <a:t>1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 err="1">
                <a:solidFill>
                  <a:schemeClr val="accent2"/>
                </a:solidFill>
              </a:rPr>
              <a:t>Raw</a:t>
            </a:r>
            <a:r>
              <a:rPr lang="it-IT" sz="1050" b="1" dirty="0">
                <a:solidFill>
                  <a:schemeClr val="accent2"/>
                </a:solidFill>
              </a:rPr>
              <a:t> data</a:t>
            </a:r>
            <a:r>
              <a:rPr lang="it-IT" sz="1050" dirty="0">
                <a:solidFill>
                  <a:schemeClr val="accent2"/>
                </a:solidFill>
              </a:rPr>
              <a:t>: 	</a:t>
            </a:r>
            <a:r>
              <a:rPr lang="it-IT" sz="1050" dirty="0"/>
              <a:t>	</a:t>
            </a:r>
            <a:r>
              <a:rPr lang="it-IT" sz="1050" dirty="0" err="1">
                <a:solidFill>
                  <a:schemeClr val="accent4"/>
                </a:solidFill>
              </a:rPr>
              <a:t>UserId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DeviceId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SessionId</a:t>
            </a:r>
            <a:r>
              <a:rPr lang="it-IT" sz="1050" dirty="0">
                <a:solidFill>
                  <a:schemeClr val="accent4"/>
                </a:solidFill>
              </a:rPr>
              <a:t>, Key, </a:t>
            </a:r>
            <a:r>
              <a:rPr lang="it-IT" sz="1050" dirty="0" err="1">
                <a:solidFill>
                  <a:schemeClr val="accent4"/>
                </a:solidFill>
              </a:rPr>
              <a:t>DownTime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UpTime</a:t>
            </a:r>
            <a:r>
              <a:rPr lang="it-IT" sz="1050" dirty="0">
                <a:solidFill>
                  <a:schemeClr val="accent4"/>
                </a:solidFill>
              </a:rPr>
              <a:t>, Pressure, </a:t>
            </a:r>
            <a:r>
              <a:rPr lang="it-IT" sz="1050" dirty="0" err="1">
                <a:solidFill>
                  <a:schemeClr val="accent4"/>
                </a:solidFill>
              </a:rPr>
              <a:t>FingerArea</a:t>
            </a:r>
            <a:r>
              <a:rPr lang="it-IT" sz="1050" dirty="0">
                <a:solidFill>
                  <a:schemeClr val="accent4"/>
                </a:solidFill>
              </a:rPr>
              <a:t>, 		</a:t>
            </a:r>
            <a:r>
              <a:rPr lang="it-IT" sz="1050" dirty="0" err="1">
                <a:solidFill>
                  <a:schemeClr val="accent4"/>
                </a:solidFill>
              </a:rPr>
              <a:t>RawX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RawY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gravityX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gravityY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gravityZ</a:t>
            </a:r>
            <a:r>
              <a:rPr lang="it-IT" sz="1050" dirty="0">
                <a:solidFill>
                  <a:schemeClr val="accent4"/>
                </a:solidFill>
              </a:rPr>
              <a:t>, Hands, </a:t>
            </a:r>
            <a:r>
              <a:rPr lang="it-IT" sz="1050" dirty="0" err="1">
                <a:solidFill>
                  <a:schemeClr val="accent4"/>
                </a:solidFill>
              </a:rPr>
              <a:t>PasswordType</a:t>
            </a:r>
            <a:r>
              <a:rPr lang="it-IT" sz="1050" dirty="0">
                <a:solidFill>
                  <a:schemeClr val="accent4"/>
                </a:solidFill>
              </a:rPr>
              <a:t>, </a:t>
            </a:r>
            <a:r>
              <a:rPr lang="it-IT" sz="1050" dirty="0" err="1">
                <a:solidFill>
                  <a:schemeClr val="accent4"/>
                </a:solidFill>
              </a:rPr>
              <a:t>Repetition</a:t>
            </a:r>
            <a:endParaRPr lang="it-IT" sz="1050" dirty="0">
              <a:solidFill>
                <a:schemeClr val="accent4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b="1" dirty="0"/>
              <a:t>	</a:t>
            </a:r>
            <a:r>
              <a:rPr lang="it-IT" sz="1050" b="1" dirty="0">
                <a:solidFill>
                  <a:schemeClr val="accent2"/>
                </a:solidFill>
              </a:rPr>
              <a:t>FOF Features	SOF Features	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E81208A4-4C2A-46A4-90F0-CB937181F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844" y="3520928"/>
            <a:ext cx="5414299" cy="11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2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938500" y="896725"/>
            <a:ext cx="7545100" cy="398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dirty="0" err="1">
                <a:solidFill>
                  <a:schemeClr val="accent2"/>
                </a:solidFill>
              </a:rPr>
              <a:t>Keystroke</a:t>
            </a:r>
            <a:r>
              <a:rPr lang="it-IT" sz="1050" dirty="0">
                <a:solidFill>
                  <a:schemeClr val="accent2"/>
                </a:solidFill>
              </a:rPr>
              <a:t> Dynamics Password Database.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# </a:t>
            </a:r>
            <a:r>
              <a:rPr lang="en-US" sz="1050" b="1" dirty="0" err="1">
                <a:solidFill>
                  <a:schemeClr val="accent2"/>
                </a:solidFill>
              </a:rPr>
              <a:t>Utenti</a:t>
            </a:r>
            <a:r>
              <a:rPr lang="en-US" sz="1050" b="1" dirty="0">
                <a:solidFill>
                  <a:schemeClr val="accent2"/>
                </a:solidFill>
              </a:rPr>
              <a:t>: </a:t>
            </a:r>
            <a:r>
              <a:rPr lang="en-US" sz="1050" b="1" dirty="0"/>
              <a:t>		</a:t>
            </a:r>
            <a:r>
              <a:rPr lang="it-IT" sz="1050" dirty="0">
                <a:solidFill>
                  <a:schemeClr val="accent4"/>
                </a:solidFill>
              </a:rPr>
              <a:t>42 (24 male, 18 </a:t>
            </a:r>
            <a:r>
              <a:rPr lang="it-IT" sz="1050" dirty="0" err="1">
                <a:solidFill>
                  <a:schemeClr val="accent4"/>
                </a:solidFill>
              </a:rPr>
              <a:t>female</a:t>
            </a:r>
            <a:r>
              <a:rPr lang="it-IT" sz="1050" dirty="0">
                <a:solidFill>
                  <a:schemeClr val="accent4"/>
                </a:solidFill>
              </a:rPr>
              <a:t>)</a:t>
            </a:r>
            <a:r>
              <a:rPr lang="it-IT" sz="1050" dirty="0"/>
              <a:t>		</a:t>
            </a:r>
            <a:r>
              <a:rPr lang="en-US" sz="1050" b="1" dirty="0"/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:</a:t>
            </a:r>
            <a:r>
              <a:rPr lang="en-US" sz="1050" dirty="0"/>
              <a:t> </a:t>
            </a:r>
            <a:r>
              <a:rPr lang="en-US" sz="1050" dirty="0">
                <a:solidFill>
                  <a:schemeClr val="accent4"/>
                </a:solidFill>
              </a:rPr>
              <a:t>20-46, </a:t>
            </a:r>
            <a:r>
              <a:rPr lang="en-US" sz="1050" dirty="0"/>
              <a:t>	</a:t>
            </a:r>
            <a:r>
              <a:rPr lang="en-US" sz="1050" b="1" dirty="0" err="1">
                <a:solidFill>
                  <a:schemeClr val="accent2"/>
                </a:solidFill>
              </a:rPr>
              <a:t>Età</a:t>
            </a:r>
            <a:r>
              <a:rPr lang="en-US" sz="1050" dirty="0">
                <a:solidFill>
                  <a:schemeClr val="accent2"/>
                </a:solidFill>
              </a:rPr>
              <a:t> </a:t>
            </a:r>
            <a:r>
              <a:rPr lang="en-US" sz="1050" b="1" dirty="0">
                <a:solidFill>
                  <a:schemeClr val="accent2"/>
                </a:solidFill>
              </a:rPr>
              <a:t>Media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22,2</a:t>
            </a:r>
            <a:r>
              <a:rPr lang="it-IT" sz="1050" dirty="0">
                <a:solidFill>
                  <a:schemeClr val="accent4"/>
                </a:solidFill>
              </a:rPr>
              <a:t> </a:t>
            </a:r>
            <a:r>
              <a:rPr lang="it-IT" sz="1050" dirty="0"/>
              <a:t>	</a:t>
            </a:r>
            <a:endParaRPr lang="en-US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Numero</a:t>
            </a:r>
            <a:r>
              <a:rPr lang="en-US" sz="1050" b="1" dirty="0">
                <a:solidFill>
                  <a:schemeClr val="accent2"/>
                </a:solidFill>
              </a:rPr>
              <a:t> </a:t>
            </a:r>
            <a:r>
              <a:rPr lang="en-US" sz="1050" b="1" dirty="0" err="1">
                <a:solidFill>
                  <a:schemeClr val="accent2"/>
                </a:solidFill>
              </a:rPr>
              <a:t>esempi</a:t>
            </a:r>
            <a:r>
              <a:rPr lang="en-US" sz="1050" b="1" dirty="0">
                <a:solidFill>
                  <a:schemeClr val="accent2"/>
                </a:solidFill>
              </a:rPr>
              <a:t>/</a:t>
            </a:r>
            <a:r>
              <a:rPr lang="en-US" sz="1050" b="1" dirty="0" err="1">
                <a:solidFill>
                  <a:schemeClr val="accent2"/>
                </a:solidFill>
              </a:rPr>
              <a:t>utente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>
                <a:solidFill>
                  <a:schemeClr val="accent4"/>
                </a:solidFill>
              </a:rPr>
              <a:t>51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2"/>
                </a:solidFill>
              </a:rPr>
              <a:t>Number of sessions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at least 2 sessions/user </a:t>
            </a:r>
            <a:r>
              <a:rPr lang="en-US" sz="1050" dirty="0"/>
              <a:t>		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chemeClr val="accent2"/>
                </a:solidFill>
              </a:rPr>
              <a:t>Dispositivo</a:t>
            </a:r>
            <a:r>
              <a:rPr lang="en-US" sz="1050" dirty="0">
                <a:solidFill>
                  <a:schemeClr val="accent2"/>
                </a:solidFill>
              </a:rPr>
              <a:t>: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37 subjects - Nexus 7 tablet, </a:t>
            </a:r>
            <a:r>
              <a:rPr lang="en-US" sz="1050" dirty="0"/>
              <a:t>	</a:t>
            </a:r>
            <a:r>
              <a:rPr lang="en-US" sz="1050" dirty="0">
                <a:solidFill>
                  <a:schemeClr val="accent4"/>
                </a:solidFill>
              </a:rPr>
              <a:t>5 subjects - Mobil LG Optimus L7 II P710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b="1" dirty="0">
                <a:solidFill>
                  <a:schemeClr val="accent2"/>
                </a:solidFill>
              </a:rPr>
              <a:t>Input:  </a:t>
            </a:r>
            <a:r>
              <a:rPr lang="it-IT" sz="1050" b="1" dirty="0"/>
              <a:t>	</a:t>
            </a:r>
            <a:r>
              <a:rPr lang="it-IT" sz="1050" dirty="0">
                <a:solidFill>
                  <a:schemeClr val="accent4"/>
                </a:solidFill>
              </a:rPr>
              <a:t>.tie5Roanl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1050" b="1" dirty="0"/>
              <a:t>	</a:t>
            </a:r>
            <a:r>
              <a:rPr lang="it-IT" sz="1050" b="1" dirty="0">
                <a:solidFill>
                  <a:schemeClr val="accent2"/>
                </a:solidFill>
              </a:rPr>
              <a:t>Features		Note		# of 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05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2B63BDD1-5279-4AEC-B97E-BD6EBF518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405" y="2889936"/>
            <a:ext cx="5208135" cy="154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80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IMPLEMENTAZIONI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Montserrat ExtraBold" panose="020B0604020202020204" charset="0"/>
              </a:rPr>
              <a:t>Descrizione dei classificatori adottati dal progetto per lo scopo prefissato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808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14323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Approcci implementati</a:t>
            </a:r>
            <a:endParaRPr dirty="0"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898386" y="3208676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Random Forest</a:t>
            </a:r>
            <a:endParaRPr dirty="0"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898386" y="3838831"/>
            <a:ext cx="1671600" cy="409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Classicatore </a:t>
            </a:r>
            <a:r>
              <a:rPr lang="en" b="1" dirty="0">
                <a:solidFill>
                  <a:schemeClr val="tx2"/>
                </a:solidFill>
              </a:rPr>
              <a:t>Shallow</a:t>
            </a:r>
            <a:endParaRPr b="1" dirty="0">
              <a:solidFill>
                <a:schemeClr val="tx2"/>
              </a:solidFill>
            </a:endParaRP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3178991" y="3173580"/>
            <a:ext cx="904511" cy="4494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kNN</a:t>
            </a:r>
            <a:endParaRPr dirty="0"/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5135295" y="3042045"/>
            <a:ext cx="872400" cy="5062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SVM</a:t>
            </a:r>
            <a:endParaRPr dirty="0"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6580817" y="3188179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Neural Network</a:t>
            </a:r>
            <a:endParaRPr dirty="0"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6580817" y="3838831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Classicatore </a:t>
            </a:r>
            <a:r>
              <a:rPr lang="it-IT" b="1" dirty="0">
                <a:solidFill>
                  <a:schemeClr val="bg2"/>
                </a:solidFill>
              </a:rPr>
              <a:t>Deep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2012" name="Google Shape;2012;p58"/>
          <p:cNvSpPr/>
          <p:nvPr/>
        </p:nvSpPr>
        <p:spPr>
          <a:xfrm>
            <a:off x="1270224" y="206723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5103726" y="2087098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7056957" y="207306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5" name="Google Shape;2015;p58"/>
          <p:cNvSpPr/>
          <p:nvPr/>
        </p:nvSpPr>
        <p:spPr>
          <a:xfrm>
            <a:off x="3199099" y="206723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016" name="Google Shape;2016;p58"/>
          <p:cNvCxnSpPr>
            <a:cxnSpLocks/>
          </p:cNvCxnSpPr>
          <p:nvPr/>
        </p:nvCxnSpPr>
        <p:spPr>
          <a:xfrm>
            <a:off x="1026200" y="414022"/>
            <a:ext cx="365593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8" name="Google Shape;2005;p58">
            <a:extLst>
              <a:ext uri="{FF2B5EF4-FFF2-40B4-BE49-F238E27FC236}">
                <a16:creationId xmlns:a16="http://schemas.microsoft.com/office/drawing/2014/main" id="{899C00F8-6CFF-4D6B-B58B-807B9B4CF761}"/>
              </a:ext>
            </a:extLst>
          </p:cNvPr>
          <p:cNvSpPr txBox="1">
            <a:spLocks/>
          </p:cNvSpPr>
          <p:nvPr/>
        </p:nvSpPr>
        <p:spPr>
          <a:xfrm>
            <a:off x="2783443" y="3838831"/>
            <a:ext cx="1671600" cy="40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" dirty="0"/>
              <a:t>Classicatore </a:t>
            </a:r>
            <a:r>
              <a:rPr lang="en-US" b="1" dirty="0">
                <a:solidFill>
                  <a:schemeClr val="tx2"/>
                </a:solidFill>
              </a:rPr>
              <a:t>Shallow</a:t>
            </a:r>
          </a:p>
        </p:txBody>
      </p:sp>
      <p:sp>
        <p:nvSpPr>
          <p:cNvPr id="41" name="Google Shape;2005;p58">
            <a:extLst>
              <a:ext uri="{FF2B5EF4-FFF2-40B4-BE49-F238E27FC236}">
                <a16:creationId xmlns:a16="http://schemas.microsoft.com/office/drawing/2014/main" id="{E419B69F-50CD-4267-8C15-3BE3CA33939B}"/>
              </a:ext>
            </a:extLst>
          </p:cNvPr>
          <p:cNvSpPr txBox="1">
            <a:spLocks/>
          </p:cNvSpPr>
          <p:nvPr/>
        </p:nvSpPr>
        <p:spPr>
          <a:xfrm>
            <a:off x="4682130" y="3838832"/>
            <a:ext cx="1671600" cy="54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" dirty="0"/>
              <a:t>Classicatore </a:t>
            </a:r>
            <a:r>
              <a:rPr lang="en-US" b="1" dirty="0">
                <a:solidFill>
                  <a:schemeClr val="tx2"/>
                </a:solidFill>
              </a:rPr>
              <a:t>Shallow</a:t>
            </a:r>
          </a:p>
        </p:txBody>
      </p:sp>
      <p:grpSp>
        <p:nvGrpSpPr>
          <p:cNvPr id="74" name="Google Shape;13522;p84">
            <a:extLst>
              <a:ext uri="{FF2B5EF4-FFF2-40B4-BE49-F238E27FC236}">
                <a16:creationId xmlns:a16="http://schemas.microsoft.com/office/drawing/2014/main" id="{19A5B2CF-5F0C-4231-B7A8-2DA845E00364}"/>
              </a:ext>
            </a:extLst>
          </p:cNvPr>
          <p:cNvGrpSpPr/>
          <p:nvPr/>
        </p:nvGrpSpPr>
        <p:grpSpPr>
          <a:xfrm>
            <a:off x="1466339" y="2300320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75" name="Google Shape;13523;p84">
              <a:extLst>
                <a:ext uri="{FF2B5EF4-FFF2-40B4-BE49-F238E27FC236}">
                  <a16:creationId xmlns:a16="http://schemas.microsoft.com/office/drawing/2014/main" id="{3869E651-1860-4B8A-BEDF-9239B5924CD1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524;p84">
              <a:extLst>
                <a:ext uri="{FF2B5EF4-FFF2-40B4-BE49-F238E27FC236}">
                  <a16:creationId xmlns:a16="http://schemas.microsoft.com/office/drawing/2014/main" id="{91799EE7-6F4A-452B-A8C1-3DB1773FF678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525;p84">
              <a:extLst>
                <a:ext uri="{FF2B5EF4-FFF2-40B4-BE49-F238E27FC236}">
                  <a16:creationId xmlns:a16="http://schemas.microsoft.com/office/drawing/2014/main" id="{110BA22C-E608-4F17-A735-22B979CFFE06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13522;p84">
            <a:extLst>
              <a:ext uri="{FF2B5EF4-FFF2-40B4-BE49-F238E27FC236}">
                <a16:creationId xmlns:a16="http://schemas.microsoft.com/office/drawing/2014/main" id="{71313A01-4006-46B6-B620-9B7995A709BF}"/>
              </a:ext>
            </a:extLst>
          </p:cNvPr>
          <p:cNvGrpSpPr/>
          <p:nvPr/>
        </p:nvGrpSpPr>
        <p:grpSpPr>
          <a:xfrm>
            <a:off x="1613832" y="2368957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79" name="Google Shape;13523;p84">
              <a:extLst>
                <a:ext uri="{FF2B5EF4-FFF2-40B4-BE49-F238E27FC236}">
                  <a16:creationId xmlns:a16="http://schemas.microsoft.com/office/drawing/2014/main" id="{02725FA9-DD6C-45DA-B41F-26549B47C2F5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524;p84">
              <a:extLst>
                <a:ext uri="{FF2B5EF4-FFF2-40B4-BE49-F238E27FC236}">
                  <a16:creationId xmlns:a16="http://schemas.microsoft.com/office/drawing/2014/main" id="{00C9388B-0B27-491C-911E-28C57A7D1866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525;p84">
              <a:extLst>
                <a:ext uri="{FF2B5EF4-FFF2-40B4-BE49-F238E27FC236}">
                  <a16:creationId xmlns:a16="http://schemas.microsoft.com/office/drawing/2014/main" id="{0121CC98-587C-4FA1-9EEA-07440E287788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3522;p84">
            <a:extLst>
              <a:ext uri="{FF2B5EF4-FFF2-40B4-BE49-F238E27FC236}">
                <a16:creationId xmlns:a16="http://schemas.microsoft.com/office/drawing/2014/main" id="{D2CD2572-BE61-482D-AAE2-C45620CDE762}"/>
              </a:ext>
            </a:extLst>
          </p:cNvPr>
          <p:cNvGrpSpPr/>
          <p:nvPr/>
        </p:nvGrpSpPr>
        <p:grpSpPr>
          <a:xfrm>
            <a:off x="1762033" y="2270466"/>
            <a:ext cx="185184" cy="367296"/>
            <a:chOff x="7531277" y="2886354"/>
            <a:chExt cx="185184" cy="367296"/>
          </a:xfrm>
          <a:solidFill>
            <a:schemeClr val="tx1"/>
          </a:solidFill>
        </p:grpSpPr>
        <p:sp>
          <p:nvSpPr>
            <p:cNvPr id="83" name="Google Shape;13523;p84">
              <a:extLst>
                <a:ext uri="{FF2B5EF4-FFF2-40B4-BE49-F238E27FC236}">
                  <a16:creationId xmlns:a16="http://schemas.microsoft.com/office/drawing/2014/main" id="{ACE1EE23-963F-43F3-9D07-DD90B9D603FD}"/>
                </a:ext>
              </a:extLst>
            </p:cNvPr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524;p84">
              <a:extLst>
                <a:ext uri="{FF2B5EF4-FFF2-40B4-BE49-F238E27FC236}">
                  <a16:creationId xmlns:a16="http://schemas.microsoft.com/office/drawing/2014/main" id="{66BF23CD-DC8E-497A-8B6F-4D5EB45CD49A}"/>
                </a:ext>
              </a:extLst>
            </p:cNvPr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525;p84">
              <a:extLst>
                <a:ext uri="{FF2B5EF4-FFF2-40B4-BE49-F238E27FC236}">
                  <a16:creationId xmlns:a16="http://schemas.microsoft.com/office/drawing/2014/main" id="{203FE094-61A9-416B-8A88-C1DF35F8A1E8}"/>
                </a:ext>
              </a:extLst>
            </p:cNvPr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4153;p85">
            <a:extLst>
              <a:ext uri="{FF2B5EF4-FFF2-40B4-BE49-F238E27FC236}">
                <a16:creationId xmlns:a16="http://schemas.microsoft.com/office/drawing/2014/main" id="{C259838E-B76A-454D-A2E7-301C98478CD9}"/>
              </a:ext>
            </a:extLst>
          </p:cNvPr>
          <p:cNvGrpSpPr/>
          <p:nvPr/>
        </p:nvGrpSpPr>
        <p:grpSpPr>
          <a:xfrm rot="5400000">
            <a:off x="7233806" y="2359225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07" name="Google Shape;14154;p85">
              <a:extLst>
                <a:ext uri="{FF2B5EF4-FFF2-40B4-BE49-F238E27FC236}">
                  <a16:creationId xmlns:a16="http://schemas.microsoft.com/office/drawing/2014/main" id="{81BCC5CB-FA0A-4413-88EA-227375533968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155;p85">
              <a:extLst>
                <a:ext uri="{FF2B5EF4-FFF2-40B4-BE49-F238E27FC236}">
                  <a16:creationId xmlns:a16="http://schemas.microsoft.com/office/drawing/2014/main" id="{6A037325-2C57-4CF4-97BE-7C86BE130B33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156;p85">
              <a:extLst>
                <a:ext uri="{FF2B5EF4-FFF2-40B4-BE49-F238E27FC236}">
                  <a16:creationId xmlns:a16="http://schemas.microsoft.com/office/drawing/2014/main" id="{F5B5F116-0669-4D53-95AA-D4084D2FED35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157;p85">
              <a:extLst>
                <a:ext uri="{FF2B5EF4-FFF2-40B4-BE49-F238E27FC236}">
                  <a16:creationId xmlns:a16="http://schemas.microsoft.com/office/drawing/2014/main" id="{CA194456-6FDD-49DF-9D4B-3212F12EC284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158;p85">
              <a:extLst>
                <a:ext uri="{FF2B5EF4-FFF2-40B4-BE49-F238E27FC236}">
                  <a16:creationId xmlns:a16="http://schemas.microsoft.com/office/drawing/2014/main" id="{0C25B7D9-8A36-4A61-8707-7957A3F9ADB1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160;p85">
              <a:extLst>
                <a:ext uri="{FF2B5EF4-FFF2-40B4-BE49-F238E27FC236}">
                  <a16:creationId xmlns:a16="http://schemas.microsoft.com/office/drawing/2014/main" id="{AE69C4F9-EC48-4084-9E93-305495AAA33A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161;p85">
              <a:extLst>
                <a:ext uri="{FF2B5EF4-FFF2-40B4-BE49-F238E27FC236}">
                  <a16:creationId xmlns:a16="http://schemas.microsoft.com/office/drawing/2014/main" id="{F7403323-D30F-4218-A454-2F114A12645F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162;p85">
              <a:extLst>
                <a:ext uri="{FF2B5EF4-FFF2-40B4-BE49-F238E27FC236}">
                  <a16:creationId xmlns:a16="http://schemas.microsoft.com/office/drawing/2014/main" id="{428FFCFA-4261-495A-9811-A5D8122A9B7F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4153;p85">
            <a:extLst>
              <a:ext uri="{FF2B5EF4-FFF2-40B4-BE49-F238E27FC236}">
                <a16:creationId xmlns:a16="http://schemas.microsoft.com/office/drawing/2014/main" id="{B4184E8F-203A-4C53-AD6F-AA2D15B36D48}"/>
              </a:ext>
            </a:extLst>
          </p:cNvPr>
          <p:cNvGrpSpPr/>
          <p:nvPr/>
        </p:nvGrpSpPr>
        <p:grpSpPr>
          <a:xfrm rot="16200000">
            <a:off x="7327587" y="2283402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17" name="Google Shape;14154;p85">
              <a:extLst>
                <a:ext uri="{FF2B5EF4-FFF2-40B4-BE49-F238E27FC236}">
                  <a16:creationId xmlns:a16="http://schemas.microsoft.com/office/drawing/2014/main" id="{0406FFEA-9E8D-4E88-B02D-F1CB0577A857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155;p85">
              <a:extLst>
                <a:ext uri="{FF2B5EF4-FFF2-40B4-BE49-F238E27FC236}">
                  <a16:creationId xmlns:a16="http://schemas.microsoft.com/office/drawing/2014/main" id="{0267492B-A346-4364-9CDB-FEC133088F77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156;p85">
              <a:extLst>
                <a:ext uri="{FF2B5EF4-FFF2-40B4-BE49-F238E27FC236}">
                  <a16:creationId xmlns:a16="http://schemas.microsoft.com/office/drawing/2014/main" id="{DFA736C3-9874-45B5-A41B-A2904637B147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157;p85">
              <a:extLst>
                <a:ext uri="{FF2B5EF4-FFF2-40B4-BE49-F238E27FC236}">
                  <a16:creationId xmlns:a16="http://schemas.microsoft.com/office/drawing/2014/main" id="{80FA9BCB-B101-4D9A-AD38-E05BED15B13B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158;p85">
              <a:extLst>
                <a:ext uri="{FF2B5EF4-FFF2-40B4-BE49-F238E27FC236}">
                  <a16:creationId xmlns:a16="http://schemas.microsoft.com/office/drawing/2014/main" id="{BCC5758B-B129-4134-AE27-F53D23D0362F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160;p85">
              <a:extLst>
                <a:ext uri="{FF2B5EF4-FFF2-40B4-BE49-F238E27FC236}">
                  <a16:creationId xmlns:a16="http://schemas.microsoft.com/office/drawing/2014/main" id="{69F6CE1C-A6E8-46F0-AD58-6C0D629B555D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161;p85">
              <a:extLst>
                <a:ext uri="{FF2B5EF4-FFF2-40B4-BE49-F238E27FC236}">
                  <a16:creationId xmlns:a16="http://schemas.microsoft.com/office/drawing/2014/main" id="{14B253EE-8EBD-4940-845A-9846E1B2374D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162;p85">
              <a:extLst>
                <a:ext uri="{FF2B5EF4-FFF2-40B4-BE49-F238E27FC236}">
                  <a16:creationId xmlns:a16="http://schemas.microsoft.com/office/drawing/2014/main" id="{03AD828E-BC57-448B-AB38-C76FCDF62B07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4153;p85">
            <a:extLst>
              <a:ext uri="{FF2B5EF4-FFF2-40B4-BE49-F238E27FC236}">
                <a16:creationId xmlns:a16="http://schemas.microsoft.com/office/drawing/2014/main" id="{6BFF8932-3690-4609-8722-03D6B5F68B78}"/>
              </a:ext>
            </a:extLst>
          </p:cNvPr>
          <p:cNvGrpSpPr/>
          <p:nvPr/>
        </p:nvGrpSpPr>
        <p:grpSpPr>
          <a:xfrm rot="16200000">
            <a:off x="7327560" y="2435331"/>
            <a:ext cx="354363" cy="265335"/>
            <a:chOff x="3712952" y="2059664"/>
            <a:chExt cx="354363" cy="265335"/>
          </a:xfrm>
          <a:solidFill>
            <a:schemeClr val="tx1"/>
          </a:solidFill>
        </p:grpSpPr>
        <p:sp>
          <p:nvSpPr>
            <p:cNvPr id="127" name="Google Shape;14154;p85">
              <a:extLst>
                <a:ext uri="{FF2B5EF4-FFF2-40B4-BE49-F238E27FC236}">
                  <a16:creationId xmlns:a16="http://schemas.microsoft.com/office/drawing/2014/main" id="{9E49A3E7-DA58-49D3-A8FD-D37F4C47ABCA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155;p85">
              <a:extLst>
                <a:ext uri="{FF2B5EF4-FFF2-40B4-BE49-F238E27FC236}">
                  <a16:creationId xmlns:a16="http://schemas.microsoft.com/office/drawing/2014/main" id="{A1913F3A-9C56-4E0C-B63D-FD0EEBA960D5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156;p85">
              <a:extLst>
                <a:ext uri="{FF2B5EF4-FFF2-40B4-BE49-F238E27FC236}">
                  <a16:creationId xmlns:a16="http://schemas.microsoft.com/office/drawing/2014/main" id="{9D7F05B6-8953-474D-A2CF-49DD58E9AB84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157;p85">
              <a:extLst>
                <a:ext uri="{FF2B5EF4-FFF2-40B4-BE49-F238E27FC236}">
                  <a16:creationId xmlns:a16="http://schemas.microsoft.com/office/drawing/2014/main" id="{B8B715DA-3291-46CE-98A8-80E2C74CFBB3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158;p85">
              <a:extLst>
                <a:ext uri="{FF2B5EF4-FFF2-40B4-BE49-F238E27FC236}">
                  <a16:creationId xmlns:a16="http://schemas.microsoft.com/office/drawing/2014/main" id="{E6D0614F-074F-426E-9DCA-6DCD618C47A2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160;p85">
              <a:extLst>
                <a:ext uri="{FF2B5EF4-FFF2-40B4-BE49-F238E27FC236}">
                  <a16:creationId xmlns:a16="http://schemas.microsoft.com/office/drawing/2014/main" id="{336B6F83-3D83-4C80-99E3-E811E581D9C3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4161;p85">
              <a:extLst>
                <a:ext uri="{FF2B5EF4-FFF2-40B4-BE49-F238E27FC236}">
                  <a16:creationId xmlns:a16="http://schemas.microsoft.com/office/drawing/2014/main" id="{FCF00A24-501C-4D52-B3E4-EC9897DC5B05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4162;p85">
              <a:extLst>
                <a:ext uri="{FF2B5EF4-FFF2-40B4-BE49-F238E27FC236}">
                  <a16:creationId xmlns:a16="http://schemas.microsoft.com/office/drawing/2014/main" id="{CD9BB141-DB20-48B1-AD98-65396EA8F130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3881;p85">
            <a:extLst>
              <a:ext uri="{FF2B5EF4-FFF2-40B4-BE49-F238E27FC236}">
                <a16:creationId xmlns:a16="http://schemas.microsoft.com/office/drawing/2014/main" id="{8A5C82D9-D465-422E-89C0-114F6E1FC634}"/>
              </a:ext>
            </a:extLst>
          </p:cNvPr>
          <p:cNvSpPr/>
          <p:nvPr/>
        </p:nvSpPr>
        <p:spPr>
          <a:xfrm>
            <a:off x="3470751" y="2301577"/>
            <a:ext cx="378504" cy="371619"/>
          </a:xfrm>
          <a:custGeom>
            <a:avLst/>
            <a:gdLst/>
            <a:ahLst/>
            <a:cxnLst/>
            <a:rect l="l" t="t" r="r" b="b"/>
            <a:pathLst>
              <a:path w="11216" h="11216" extrusionOk="0">
                <a:moveTo>
                  <a:pt x="5620" y="357"/>
                </a:moveTo>
                <a:cubicBezTo>
                  <a:pt x="8525" y="357"/>
                  <a:pt x="10882" y="2703"/>
                  <a:pt x="10882" y="5608"/>
                </a:cubicBezTo>
                <a:cubicBezTo>
                  <a:pt x="10882" y="8513"/>
                  <a:pt x="8525" y="10859"/>
                  <a:pt x="5620" y="10859"/>
                </a:cubicBezTo>
                <a:cubicBezTo>
                  <a:pt x="2727" y="10859"/>
                  <a:pt x="369" y="8513"/>
                  <a:pt x="369" y="5608"/>
                </a:cubicBezTo>
                <a:cubicBezTo>
                  <a:pt x="369" y="2703"/>
                  <a:pt x="2727" y="357"/>
                  <a:pt x="5620" y="357"/>
                </a:cubicBezTo>
                <a:close/>
                <a:moveTo>
                  <a:pt x="5608" y="0"/>
                </a:moveTo>
                <a:cubicBezTo>
                  <a:pt x="4108" y="0"/>
                  <a:pt x="2703" y="572"/>
                  <a:pt x="1631" y="1631"/>
                </a:cubicBezTo>
                <a:cubicBezTo>
                  <a:pt x="584" y="2691"/>
                  <a:pt x="0" y="4108"/>
                  <a:pt x="0" y="5608"/>
                </a:cubicBezTo>
                <a:cubicBezTo>
                  <a:pt x="0" y="7108"/>
                  <a:pt x="584" y="8513"/>
                  <a:pt x="1631" y="9585"/>
                </a:cubicBezTo>
                <a:cubicBezTo>
                  <a:pt x="2691" y="10632"/>
                  <a:pt x="4108" y="11216"/>
                  <a:pt x="5608" y="11216"/>
                </a:cubicBezTo>
                <a:cubicBezTo>
                  <a:pt x="7108" y="11216"/>
                  <a:pt x="8513" y="10632"/>
                  <a:pt x="9585" y="9585"/>
                </a:cubicBezTo>
                <a:cubicBezTo>
                  <a:pt x="10656" y="8525"/>
                  <a:pt x="11216" y="7108"/>
                  <a:pt x="11216" y="5608"/>
                </a:cubicBezTo>
                <a:cubicBezTo>
                  <a:pt x="11216" y="4108"/>
                  <a:pt x="10656" y="2703"/>
                  <a:pt x="9585" y="1631"/>
                </a:cubicBezTo>
                <a:cubicBezTo>
                  <a:pt x="8525" y="572"/>
                  <a:pt x="7108" y="0"/>
                  <a:pt x="56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3881;p85">
            <a:extLst>
              <a:ext uri="{FF2B5EF4-FFF2-40B4-BE49-F238E27FC236}">
                <a16:creationId xmlns:a16="http://schemas.microsoft.com/office/drawing/2014/main" id="{9F9BA467-9D1A-4E05-9CA6-9D5FF72DF0FF}"/>
              </a:ext>
            </a:extLst>
          </p:cNvPr>
          <p:cNvSpPr/>
          <p:nvPr/>
        </p:nvSpPr>
        <p:spPr>
          <a:xfrm>
            <a:off x="3541821" y="2369960"/>
            <a:ext cx="237818" cy="234591"/>
          </a:xfrm>
          <a:custGeom>
            <a:avLst/>
            <a:gdLst/>
            <a:ahLst/>
            <a:cxnLst/>
            <a:rect l="l" t="t" r="r" b="b"/>
            <a:pathLst>
              <a:path w="11216" h="11216" extrusionOk="0">
                <a:moveTo>
                  <a:pt x="5620" y="357"/>
                </a:moveTo>
                <a:cubicBezTo>
                  <a:pt x="8525" y="357"/>
                  <a:pt x="10882" y="2703"/>
                  <a:pt x="10882" y="5608"/>
                </a:cubicBezTo>
                <a:cubicBezTo>
                  <a:pt x="10882" y="8513"/>
                  <a:pt x="8525" y="10859"/>
                  <a:pt x="5620" y="10859"/>
                </a:cubicBezTo>
                <a:cubicBezTo>
                  <a:pt x="2727" y="10859"/>
                  <a:pt x="369" y="8513"/>
                  <a:pt x="369" y="5608"/>
                </a:cubicBezTo>
                <a:cubicBezTo>
                  <a:pt x="369" y="2703"/>
                  <a:pt x="2727" y="357"/>
                  <a:pt x="5620" y="357"/>
                </a:cubicBezTo>
                <a:close/>
                <a:moveTo>
                  <a:pt x="5608" y="0"/>
                </a:moveTo>
                <a:cubicBezTo>
                  <a:pt x="4108" y="0"/>
                  <a:pt x="2703" y="572"/>
                  <a:pt x="1631" y="1631"/>
                </a:cubicBezTo>
                <a:cubicBezTo>
                  <a:pt x="584" y="2691"/>
                  <a:pt x="0" y="4108"/>
                  <a:pt x="0" y="5608"/>
                </a:cubicBezTo>
                <a:cubicBezTo>
                  <a:pt x="0" y="7108"/>
                  <a:pt x="584" y="8513"/>
                  <a:pt x="1631" y="9585"/>
                </a:cubicBezTo>
                <a:cubicBezTo>
                  <a:pt x="2691" y="10632"/>
                  <a:pt x="4108" y="11216"/>
                  <a:pt x="5608" y="11216"/>
                </a:cubicBezTo>
                <a:cubicBezTo>
                  <a:pt x="7108" y="11216"/>
                  <a:pt x="8513" y="10632"/>
                  <a:pt x="9585" y="9585"/>
                </a:cubicBezTo>
                <a:cubicBezTo>
                  <a:pt x="10656" y="8525"/>
                  <a:pt x="11216" y="7108"/>
                  <a:pt x="11216" y="5608"/>
                </a:cubicBezTo>
                <a:cubicBezTo>
                  <a:pt x="11216" y="4108"/>
                  <a:pt x="10656" y="2703"/>
                  <a:pt x="9585" y="1631"/>
                </a:cubicBezTo>
                <a:cubicBezTo>
                  <a:pt x="8525" y="572"/>
                  <a:pt x="7108" y="0"/>
                  <a:pt x="560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4062;p85">
            <a:extLst>
              <a:ext uri="{FF2B5EF4-FFF2-40B4-BE49-F238E27FC236}">
                <a16:creationId xmlns:a16="http://schemas.microsoft.com/office/drawing/2014/main" id="{0D6E31AB-39E3-479A-ACC1-B7C2965EC4B5}"/>
              </a:ext>
            </a:extLst>
          </p:cNvPr>
          <p:cNvSpPr/>
          <p:nvPr/>
        </p:nvSpPr>
        <p:spPr>
          <a:xfrm>
            <a:off x="3668058" y="2559596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4066;p85">
            <a:extLst>
              <a:ext uri="{FF2B5EF4-FFF2-40B4-BE49-F238E27FC236}">
                <a16:creationId xmlns:a16="http://schemas.microsoft.com/office/drawing/2014/main" id="{8E220131-2CA4-47B4-99A3-85E4AE8E282B}"/>
              </a:ext>
            </a:extLst>
          </p:cNvPr>
          <p:cNvSpPr/>
          <p:nvPr/>
        </p:nvSpPr>
        <p:spPr>
          <a:xfrm>
            <a:off x="3632269" y="2469740"/>
            <a:ext cx="45719" cy="45719"/>
          </a:xfrm>
          <a:custGeom>
            <a:avLst/>
            <a:gdLst/>
            <a:ahLst/>
            <a:cxnLst/>
            <a:rect l="l" t="t" r="r" b="b"/>
            <a:pathLst>
              <a:path w="1013" h="986" extrusionOk="0">
                <a:moveTo>
                  <a:pt x="184" y="0"/>
                </a:moveTo>
                <a:cubicBezTo>
                  <a:pt x="141" y="0"/>
                  <a:pt x="96" y="15"/>
                  <a:pt x="61" y="45"/>
                </a:cubicBezTo>
                <a:cubicBezTo>
                  <a:pt x="1" y="104"/>
                  <a:pt x="1" y="211"/>
                  <a:pt x="61" y="283"/>
                </a:cubicBezTo>
                <a:lnTo>
                  <a:pt x="263" y="485"/>
                </a:lnTo>
                <a:lnTo>
                  <a:pt x="61" y="700"/>
                </a:lnTo>
                <a:cubicBezTo>
                  <a:pt x="1" y="759"/>
                  <a:pt x="1" y="866"/>
                  <a:pt x="61" y="938"/>
                </a:cubicBezTo>
                <a:cubicBezTo>
                  <a:pt x="84" y="962"/>
                  <a:pt x="132" y="985"/>
                  <a:pt x="180" y="985"/>
                </a:cubicBezTo>
                <a:cubicBezTo>
                  <a:pt x="215" y="985"/>
                  <a:pt x="263" y="962"/>
                  <a:pt x="299" y="938"/>
                </a:cubicBezTo>
                <a:lnTo>
                  <a:pt x="501" y="723"/>
                </a:lnTo>
                <a:lnTo>
                  <a:pt x="715" y="938"/>
                </a:lnTo>
                <a:cubicBezTo>
                  <a:pt x="739" y="962"/>
                  <a:pt x="787" y="985"/>
                  <a:pt x="834" y="985"/>
                </a:cubicBezTo>
                <a:cubicBezTo>
                  <a:pt x="870" y="985"/>
                  <a:pt x="918" y="962"/>
                  <a:pt x="953" y="938"/>
                </a:cubicBezTo>
                <a:cubicBezTo>
                  <a:pt x="1013" y="878"/>
                  <a:pt x="1013" y="771"/>
                  <a:pt x="953" y="700"/>
                </a:cubicBezTo>
                <a:lnTo>
                  <a:pt x="739" y="485"/>
                </a:lnTo>
                <a:lnTo>
                  <a:pt x="953" y="283"/>
                </a:lnTo>
                <a:cubicBezTo>
                  <a:pt x="1013" y="223"/>
                  <a:pt x="1013" y="116"/>
                  <a:pt x="953" y="45"/>
                </a:cubicBezTo>
                <a:cubicBezTo>
                  <a:pt x="924" y="15"/>
                  <a:pt x="882" y="0"/>
                  <a:pt x="839" y="0"/>
                </a:cubicBezTo>
                <a:cubicBezTo>
                  <a:pt x="796" y="0"/>
                  <a:pt x="751" y="15"/>
                  <a:pt x="715" y="45"/>
                </a:cubicBezTo>
                <a:lnTo>
                  <a:pt x="501" y="247"/>
                </a:lnTo>
                <a:lnTo>
                  <a:pt x="299" y="45"/>
                </a:lnTo>
                <a:cubicBezTo>
                  <a:pt x="269" y="15"/>
                  <a:pt x="227" y="0"/>
                  <a:pt x="18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4062;p85">
            <a:extLst>
              <a:ext uri="{FF2B5EF4-FFF2-40B4-BE49-F238E27FC236}">
                <a16:creationId xmlns:a16="http://schemas.microsoft.com/office/drawing/2014/main" id="{FD92FB4F-AD93-402D-AD57-3B507D5DA9A2}"/>
              </a:ext>
            </a:extLst>
          </p:cNvPr>
          <p:cNvSpPr/>
          <p:nvPr/>
        </p:nvSpPr>
        <p:spPr>
          <a:xfrm>
            <a:off x="3710353" y="2464376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4062;p85">
            <a:extLst>
              <a:ext uri="{FF2B5EF4-FFF2-40B4-BE49-F238E27FC236}">
                <a16:creationId xmlns:a16="http://schemas.microsoft.com/office/drawing/2014/main" id="{5120DFC8-4AD7-4CE9-A940-EF8D3686F105}"/>
              </a:ext>
            </a:extLst>
          </p:cNvPr>
          <p:cNvSpPr/>
          <p:nvPr/>
        </p:nvSpPr>
        <p:spPr>
          <a:xfrm>
            <a:off x="3557568" y="2389879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4062;p85">
            <a:extLst>
              <a:ext uri="{FF2B5EF4-FFF2-40B4-BE49-F238E27FC236}">
                <a16:creationId xmlns:a16="http://schemas.microsoft.com/office/drawing/2014/main" id="{FE733FC5-150C-423A-8A20-340238CE8C98}"/>
              </a:ext>
            </a:extLst>
          </p:cNvPr>
          <p:cNvSpPr/>
          <p:nvPr/>
        </p:nvSpPr>
        <p:spPr>
          <a:xfrm>
            <a:off x="3668058" y="2310590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4062;p85">
            <a:extLst>
              <a:ext uri="{FF2B5EF4-FFF2-40B4-BE49-F238E27FC236}">
                <a16:creationId xmlns:a16="http://schemas.microsoft.com/office/drawing/2014/main" id="{7B88BD95-4019-454E-B17B-CB2D14646236}"/>
              </a:ext>
            </a:extLst>
          </p:cNvPr>
          <p:cNvSpPr/>
          <p:nvPr/>
        </p:nvSpPr>
        <p:spPr>
          <a:xfrm>
            <a:off x="3601784" y="2297658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4062;p85">
            <a:extLst>
              <a:ext uri="{FF2B5EF4-FFF2-40B4-BE49-F238E27FC236}">
                <a16:creationId xmlns:a16="http://schemas.microsoft.com/office/drawing/2014/main" id="{BAB636A6-CE2C-489A-8E16-71C60032FF5B}"/>
              </a:ext>
            </a:extLst>
          </p:cNvPr>
          <p:cNvSpPr/>
          <p:nvPr/>
        </p:nvSpPr>
        <p:spPr>
          <a:xfrm>
            <a:off x="3805890" y="2592954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4062;p85">
            <a:extLst>
              <a:ext uri="{FF2B5EF4-FFF2-40B4-BE49-F238E27FC236}">
                <a16:creationId xmlns:a16="http://schemas.microsoft.com/office/drawing/2014/main" id="{CBEB2BF5-F308-4C3E-B50F-4065DD280B2B}"/>
              </a:ext>
            </a:extLst>
          </p:cNvPr>
          <p:cNvSpPr/>
          <p:nvPr/>
        </p:nvSpPr>
        <p:spPr>
          <a:xfrm>
            <a:off x="3455819" y="2338075"/>
            <a:ext cx="38705" cy="39055"/>
          </a:xfrm>
          <a:custGeom>
            <a:avLst/>
            <a:gdLst/>
            <a:ahLst/>
            <a:cxnLst/>
            <a:rect l="l" t="t" r="r" b="b"/>
            <a:pathLst>
              <a:path w="1216" h="1227" extrusionOk="0">
                <a:moveTo>
                  <a:pt x="608" y="346"/>
                </a:moveTo>
                <a:cubicBezTo>
                  <a:pt x="763" y="346"/>
                  <a:pt x="882" y="465"/>
                  <a:pt x="882" y="608"/>
                </a:cubicBezTo>
                <a:cubicBezTo>
                  <a:pt x="882" y="763"/>
                  <a:pt x="763" y="882"/>
                  <a:pt x="608" y="882"/>
                </a:cubicBezTo>
                <a:cubicBezTo>
                  <a:pt x="465" y="882"/>
                  <a:pt x="346" y="763"/>
                  <a:pt x="346" y="608"/>
                </a:cubicBezTo>
                <a:cubicBezTo>
                  <a:pt x="346" y="465"/>
                  <a:pt x="465" y="346"/>
                  <a:pt x="608" y="346"/>
                </a:cubicBezTo>
                <a:close/>
                <a:moveTo>
                  <a:pt x="608" y="1"/>
                </a:moveTo>
                <a:cubicBezTo>
                  <a:pt x="286" y="1"/>
                  <a:pt x="1" y="274"/>
                  <a:pt x="1" y="608"/>
                </a:cubicBezTo>
                <a:cubicBezTo>
                  <a:pt x="1" y="941"/>
                  <a:pt x="275" y="1227"/>
                  <a:pt x="608" y="1227"/>
                </a:cubicBezTo>
                <a:cubicBezTo>
                  <a:pt x="941" y="1227"/>
                  <a:pt x="1215" y="953"/>
                  <a:pt x="1215" y="608"/>
                </a:cubicBezTo>
                <a:cubicBezTo>
                  <a:pt x="1203" y="274"/>
                  <a:pt x="941" y="1"/>
                  <a:pt x="608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" name="Google Shape;10258;p78">
            <a:extLst>
              <a:ext uri="{FF2B5EF4-FFF2-40B4-BE49-F238E27FC236}">
                <a16:creationId xmlns:a16="http://schemas.microsoft.com/office/drawing/2014/main" id="{089D9EDE-3230-49D0-BA2F-D8B340FBE95E}"/>
              </a:ext>
            </a:extLst>
          </p:cNvPr>
          <p:cNvCxnSpPr>
            <a:cxnSpLocks/>
          </p:cNvCxnSpPr>
          <p:nvPr/>
        </p:nvCxnSpPr>
        <p:spPr>
          <a:xfrm>
            <a:off x="3406833" y="2701599"/>
            <a:ext cx="448829" cy="0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0258;p78">
            <a:extLst>
              <a:ext uri="{FF2B5EF4-FFF2-40B4-BE49-F238E27FC236}">
                <a16:creationId xmlns:a16="http://schemas.microsoft.com/office/drawing/2014/main" id="{A829A9CF-4190-483D-9D8B-E7D1B4AD5933}"/>
              </a:ext>
            </a:extLst>
          </p:cNvPr>
          <p:cNvCxnSpPr>
            <a:cxnSpLocks/>
          </p:cNvCxnSpPr>
          <p:nvPr/>
        </p:nvCxnSpPr>
        <p:spPr>
          <a:xfrm flipV="1">
            <a:off x="3413360" y="2258019"/>
            <a:ext cx="0" cy="443581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5" name="Google Shape;11708;p81">
            <a:extLst>
              <a:ext uri="{FF2B5EF4-FFF2-40B4-BE49-F238E27FC236}">
                <a16:creationId xmlns:a16="http://schemas.microsoft.com/office/drawing/2014/main" id="{F23C0A55-974F-4A40-9AD7-63BD5CE07958}"/>
              </a:ext>
            </a:extLst>
          </p:cNvPr>
          <p:cNvGrpSpPr/>
          <p:nvPr/>
        </p:nvGrpSpPr>
        <p:grpSpPr>
          <a:xfrm>
            <a:off x="5283339" y="2221316"/>
            <a:ext cx="558635" cy="531878"/>
            <a:chOff x="3091957" y="3374131"/>
            <a:chExt cx="354717" cy="332757"/>
          </a:xfrm>
          <a:solidFill>
            <a:schemeClr val="tx1"/>
          </a:solidFill>
        </p:grpSpPr>
        <p:sp>
          <p:nvSpPr>
            <p:cNvPr id="176" name="Google Shape;11709;p81">
              <a:extLst>
                <a:ext uri="{FF2B5EF4-FFF2-40B4-BE49-F238E27FC236}">
                  <a16:creationId xmlns:a16="http://schemas.microsoft.com/office/drawing/2014/main" id="{43109B4D-0576-4D77-AA8A-859E39A05497}"/>
                </a:ext>
              </a:extLst>
            </p:cNvPr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1710;p81">
              <a:extLst>
                <a:ext uri="{FF2B5EF4-FFF2-40B4-BE49-F238E27FC236}">
                  <a16:creationId xmlns:a16="http://schemas.microsoft.com/office/drawing/2014/main" id="{9293FDF3-2129-4DF5-B00B-C80D6C3C7D2F}"/>
                </a:ext>
              </a:extLst>
            </p:cNvPr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1712;p81">
              <a:extLst>
                <a:ext uri="{FF2B5EF4-FFF2-40B4-BE49-F238E27FC236}">
                  <a16:creationId xmlns:a16="http://schemas.microsoft.com/office/drawing/2014/main" id="{79497F00-43A3-46F8-8A5B-28E268DB1201}"/>
                </a:ext>
              </a:extLst>
            </p:cNvPr>
            <p:cNvSpPr/>
            <p:nvPr/>
          </p:nvSpPr>
          <p:spPr>
            <a:xfrm>
              <a:off x="3174502" y="3514442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1713;p81">
              <a:extLst>
                <a:ext uri="{FF2B5EF4-FFF2-40B4-BE49-F238E27FC236}">
                  <a16:creationId xmlns:a16="http://schemas.microsoft.com/office/drawing/2014/main" id="{ED8BA121-C759-4194-BA64-A8173377FE0A}"/>
                </a:ext>
              </a:extLst>
            </p:cNvPr>
            <p:cNvSpPr/>
            <p:nvPr/>
          </p:nvSpPr>
          <p:spPr>
            <a:xfrm>
              <a:off x="3167036" y="3601039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1714;p81">
              <a:extLst>
                <a:ext uri="{FF2B5EF4-FFF2-40B4-BE49-F238E27FC236}">
                  <a16:creationId xmlns:a16="http://schemas.microsoft.com/office/drawing/2014/main" id="{8E21FDDA-4CAB-4947-B306-A7820FE72A55}"/>
                </a:ext>
              </a:extLst>
            </p:cNvPr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1714;p81">
            <a:extLst>
              <a:ext uri="{FF2B5EF4-FFF2-40B4-BE49-F238E27FC236}">
                <a16:creationId xmlns:a16="http://schemas.microsoft.com/office/drawing/2014/main" id="{9A329AF3-EC83-49C6-991B-C255489C9C5C}"/>
              </a:ext>
            </a:extLst>
          </p:cNvPr>
          <p:cNvSpPr/>
          <p:nvPr/>
        </p:nvSpPr>
        <p:spPr>
          <a:xfrm>
            <a:off x="5428887" y="2526044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1714;p81">
            <a:extLst>
              <a:ext uri="{FF2B5EF4-FFF2-40B4-BE49-F238E27FC236}">
                <a16:creationId xmlns:a16="http://schemas.microsoft.com/office/drawing/2014/main" id="{64B24E18-E0DC-48E6-B5CD-310A688F8CB2}"/>
              </a:ext>
            </a:extLst>
          </p:cNvPr>
          <p:cNvSpPr/>
          <p:nvPr/>
        </p:nvSpPr>
        <p:spPr>
          <a:xfrm>
            <a:off x="5476331" y="2452999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1714;p81">
            <a:extLst>
              <a:ext uri="{FF2B5EF4-FFF2-40B4-BE49-F238E27FC236}">
                <a16:creationId xmlns:a16="http://schemas.microsoft.com/office/drawing/2014/main" id="{C21E0C99-BE39-4312-816A-8500F165D0E7}"/>
              </a:ext>
            </a:extLst>
          </p:cNvPr>
          <p:cNvSpPr/>
          <p:nvPr/>
        </p:nvSpPr>
        <p:spPr>
          <a:xfrm>
            <a:off x="5489361" y="2505400"/>
            <a:ext cx="55588" cy="53620"/>
          </a:xfrm>
          <a:custGeom>
            <a:avLst/>
            <a:gdLst/>
            <a:ahLst/>
            <a:cxnLst/>
            <a:rect l="l" t="t" r="r" b="b"/>
            <a:pathLst>
              <a:path w="1109" h="1054" extrusionOk="0">
                <a:moveTo>
                  <a:pt x="199" y="0"/>
                </a:moveTo>
                <a:cubicBezTo>
                  <a:pt x="153" y="0"/>
                  <a:pt x="108" y="18"/>
                  <a:pt x="72" y="54"/>
                </a:cubicBezTo>
                <a:cubicBezTo>
                  <a:pt x="1" y="125"/>
                  <a:pt x="1" y="232"/>
                  <a:pt x="72" y="304"/>
                </a:cubicBezTo>
                <a:lnTo>
                  <a:pt x="299" y="530"/>
                </a:lnTo>
                <a:lnTo>
                  <a:pt x="72" y="756"/>
                </a:lnTo>
                <a:cubicBezTo>
                  <a:pt x="1" y="828"/>
                  <a:pt x="1" y="935"/>
                  <a:pt x="72" y="1006"/>
                </a:cubicBezTo>
                <a:cubicBezTo>
                  <a:pt x="108" y="1042"/>
                  <a:pt x="144" y="1054"/>
                  <a:pt x="191" y="1054"/>
                </a:cubicBezTo>
                <a:cubicBezTo>
                  <a:pt x="239" y="1054"/>
                  <a:pt x="287" y="1042"/>
                  <a:pt x="311" y="1006"/>
                </a:cubicBezTo>
                <a:lnTo>
                  <a:pt x="537" y="780"/>
                </a:lnTo>
                <a:lnTo>
                  <a:pt x="763" y="1006"/>
                </a:lnTo>
                <a:cubicBezTo>
                  <a:pt x="787" y="1042"/>
                  <a:pt x="834" y="1054"/>
                  <a:pt x="882" y="1054"/>
                </a:cubicBezTo>
                <a:cubicBezTo>
                  <a:pt x="918" y="1054"/>
                  <a:pt x="965" y="1042"/>
                  <a:pt x="1001" y="1006"/>
                </a:cubicBezTo>
                <a:cubicBezTo>
                  <a:pt x="1073" y="935"/>
                  <a:pt x="1073" y="828"/>
                  <a:pt x="1001" y="756"/>
                </a:cubicBezTo>
                <a:lnTo>
                  <a:pt x="811" y="530"/>
                </a:lnTo>
                <a:lnTo>
                  <a:pt x="1025" y="304"/>
                </a:lnTo>
                <a:cubicBezTo>
                  <a:pt x="1108" y="232"/>
                  <a:pt x="1108" y="125"/>
                  <a:pt x="1025" y="54"/>
                </a:cubicBezTo>
                <a:cubicBezTo>
                  <a:pt x="989" y="18"/>
                  <a:pt x="945" y="0"/>
                  <a:pt x="900" y="0"/>
                </a:cubicBezTo>
                <a:cubicBezTo>
                  <a:pt x="855" y="0"/>
                  <a:pt x="811" y="18"/>
                  <a:pt x="775" y="54"/>
                </a:cubicBezTo>
                <a:lnTo>
                  <a:pt x="549" y="280"/>
                </a:lnTo>
                <a:lnTo>
                  <a:pt x="334" y="54"/>
                </a:lnTo>
                <a:cubicBezTo>
                  <a:pt x="293" y="18"/>
                  <a:pt x="245" y="0"/>
                  <a:pt x="1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1710;p81">
            <a:extLst>
              <a:ext uri="{FF2B5EF4-FFF2-40B4-BE49-F238E27FC236}">
                <a16:creationId xmlns:a16="http://schemas.microsoft.com/office/drawing/2014/main" id="{57614127-A3DA-4153-A3A0-027FB77FCB43}"/>
              </a:ext>
            </a:extLst>
          </p:cNvPr>
          <p:cNvSpPr/>
          <p:nvPr/>
        </p:nvSpPr>
        <p:spPr>
          <a:xfrm>
            <a:off x="5606892" y="256433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1710;p81">
            <a:extLst>
              <a:ext uri="{FF2B5EF4-FFF2-40B4-BE49-F238E27FC236}">
                <a16:creationId xmlns:a16="http://schemas.microsoft.com/office/drawing/2014/main" id="{68EA55FB-A470-4CF0-AAB9-0AF55B079C1B}"/>
              </a:ext>
            </a:extLst>
          </p:cNvPr>
          <p:cNvSpPr/>
          <p:nvPr/>
        </p:nvSpPr>
        <p:spPr>
          <a:xfrm>
            <a:off x="5700789" y="252329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1710;p81">
            <a:extLst>
              <a:ext uri="{FF2B5EF4-FFF2-40B4-BE49-F238E27FC236}">
                <a16:creationId xmlns:a16="http://schemas.microsoft.com/office/drawing/2014/main" id="{A803B08E-040D-49CC-A871-B21DCD3DB416}"/>
              </a:ext>
            </a:extLst>
          </p:cNvPr>
          <p:cNvSpPr/>
          <p:nvPr/>
        </p:nvSpPr>
        <p:spPr>
          <a:xfrm>
            <a:off x="5603078" y="2468878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1710;p81">
            <a:extLst>
              <a:ext uri="{FF2B5EF4-FFF2-40B4-BE49-F238E27FC236}">
                <a16:creationId xmlns:a16="http://schemas.microsoft.com/office/drawing/2014/main" id="{FE7166A3-2BD2-4372-AF0C-D9AE843C2855}"/>
              </a:ext>
            </a:extLst>
          </p:cNvPr>
          <p:cNvSpPr/>
          <p:nvPr/>
        </p:nvSpPr>
        <p:spPr>
          <a:xfrm>
            <a:off x="5658508" y="2559993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0" name="Google Shape;10258;p78">
            <a:extLst>
              <a:ext uri="{FF2B5EF4-FFF2-40B4-BE49-F238E27FC236}">
                <a16:creationId xmlns:a16="http://schemas.microsoft.com/office/drawing/2014/main" id="{A25A7DC1-D9BC-4447-8AE3-B9A4830CB30B}"/>
              </a:ext>
            </a:extLst>
          </p:cNvPr>
          <p:cNvCxnSpPr>
            <a:cxnSpLocks/>
          </p:cNvCxnSpPr>
          <p:nvPr/>
        </p:nvCxnSpPr>
        <p:spPr>
          <a:xfrm flipV="1">
            <a:off x="5435718" y="2433342"/>
            <a:ext cx="226224" cy="234274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lg" len="med"/>
            <a:tailEnd type="none" w="lg" len="med"/>
          </a:ln>
        </p:spPr>
      </p:cxnSp>
      <p:sp>
        <p:nvSpPr>
          <p:cNvPr id="197" name="Google Shape;11710;p81">
            <a:extLst>
              <a:ext uri="{FF2B5EF4-FFF2-40B4-BE49-F238E27FC236}">
                <a16:creationId xmlns:a16="http://schemas.microsoft.com/office/drawing/2014/main" id="{BAD63705-CFE0-4CE0-8A3D-D0FE719132EC}"/>
              </a:ext>
            </a:extLst>
          </p:cNvPr>
          <p:cNvSpPr/>
          <p:nvPr/>
        </p:nvSpPr>
        <p:spPr>
          <a:xfrm>
            <a:off x="5556539" y="2539565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1710;p81">
            <a:extLst>
              <a:ext uri="{FF2B5EF4-FFF2-40B4-BE49-F238E27FC236}">
                <a16:creationId xmlns:a16="http://schemas.microsoft.com/office/drawing/2014/main" id="{B4B9D453-C70B-4E12-A241-F05F103154FF}"/>
              </a:ext>
            </a:extLst>
          </p:cNvPr>
          <p:cNvSpPr/>
          <p:nvPr/>
        </p:nvSpPr>
        <p:spPr>
          <a:xfrm>
            <a:off x="5528812" y="2589815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1710;p81">
            <a:extLst>
              <a:ext uri="{FF2B5EF4-FFF2-40B4-BE49-F238E27FC236}">
                <a16:creationId xmlns:a16="http://schemas.microsoft.com/office/drawing/2014/main" id="{24783D8C-CE40-4DC6-95F2-0FA7B001B893}"/>
              </a:ext>
            </a:extLst>
          </p:cNvPr>
          <p:cNvSpPr/>
          <p:nvPr/>
        </p:nvSpPr>
        <p:spPr>
          <a:xfrm>
            <a:off x="5628733" y="2518332"/>
            <a:ext cx="63908" cy="65474"/>
          </a:xfrm>
          <a:custGeom>
            <a:avLst/>
            <a:gdLst/>
            <a:ahLst/>
            <a:cxnLst/>
            <a:rect l="l" t="t" r="r" b="b"/>
            <a:pathLst>
              <a:path w="1275" h="1287" extrusionOk="0">
                <a:moveTo>
                  <a:pt x="643" y="346"/>
                </a:moveTo>
                <a:cubicBezTo>
                  <a:pt x="798" y="346"/>
                  <a:pt x="941" y="477"/>
                  <a:pt x="941" y="644"/>
                </a:cubicBezTo>
                <a:cubicBezTo>
                  <a:pt x="941" y="811"/>
                  <a:pt x="798" y="942"/>
                  <a:pt x="643" y="942"/>
                </a:cubicBezTo>
                <a:cubicBezTo>
                  <a:pt x="477" y="942"/>
                  <a:pt x="346" y="811"/>
                  <a:pt x="346" y="644"/>
                </a:cubicBezTo>
                <a:cubicBezTo>
                  <a:pt x="346" y="477"/>
                  <a:pt x="477" y="346"/>
                  <a:pt x="643" y="346"/>
                </a:cubicBezTo>
                <a:close/>
                <a:moveTo>
                  <a:pt x="643" y="1"/>
                </a:moveTo>
                <a:cubicBezTo>
                  <a:pt x="286" y="1"/>
                  <a:pt x="0" y="287"/>
                  <a:pt x="0" y="644"/>
                </a:cubicBezTo>
                <a:cubicBezTo>
                  <a:pt x="0" y="1001"/>
                  <a:pt x="286" y="1287"/>
                  <a:pt x="643" y="1287"/>
                </a:cubicBezTo>
                <a:cubicBezTo>
                  <a:pt x="1001" y="1287"/>
                  <a:pt x="1274" y="1001"/>
                  <a:pt x="1274" y="644"/>
                </a:cubicBezTo>
                <a:cubicBezTo>
                  <a:pt x="1274" y="287"/>
                  <a:pt x="1001" y="1"/>
                  <a:pt x="64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11712;p81">
            <a:extLst>
              <a:ext uri="{FF2B5EF4-FFF2-40B4-BE49-F238E27FC236}">
                <a16:creationId xmlns:a16="http://schemas.microsoft.com/office/drawing/2014/main" id="{9D656A30-005D-4721-BE3A-D6B61216C5A9}"/>
              </a:ext>
            </a:extLst>
          </p:cNvPr>
          <p:cNvSpPr/>
          <p:nvPr/>
        </p:nvSpPr>
        <p:spPr>
          <a:xfrm>
            <a:off x="5388099" y="2503431"/>
            <a:ext cx="54987" cy="53671"/>
          </a:xfrm>
          <a:custGeom>
            <a:avLst/>
            <a:gdLst/>
            <a:ahLst/>
            <a:cxnLst/>
            <a:rect l="l" t="t" r="r" b="b"/>
            <a:pathLst>
              <a:path w="1097" h="1055" extrusionOk="0">
                <a:moveTo>
                  <a:pt x="197" y="1"/>
                </a:moveTo>
                <a:cubicBezTo>
                  <a:pt x="153" y="1"/>
                  <a:pt x="108" y="19"/>
                  <a:pt x="72" y="54"/>
                </a:cubicBezTo>
                <a:cubicBezTo>
                  <a:pt x="1" y="126"/>
                  <a:pt x="1" y="233"/>
                  <a:pt x="72" y="304"/>
                </a:cubicBezTo>
                <a:lnTo>
                  <a:pt x="299" y="531"/>
                </a:lnTo>
                <a:lnTo>
                  <a:pt x="72" y="757"/>
                </a:lnTo>
                <a:cubicBezTo>
                  <a:pt x="1" y="828"/>
                  <a:pt x="1" y="935"/>
                  <a:pt x="72" y="1007"/>
                </a:cubicBezTo>
                <a:cubicBezTo>
                  <a:pt x="108" y="1043"/>
                  <a:pt x="144" y="1054"/>
                  <a:pt x="191" y="1054"/>
                </a:cubicBezTo>
                <a:cubicBezTo>
                  <a:pt x="239" y="1054"/>
                  <a:pt x="275" y="1043"/>
                  <a:pt x="311" y="1007"/>
                </a:cubicBezTo>
                <a:lnTo>
                  <a:pt x="537" y="781"/>
                </a:lnTo>
                <a:lnTo>
                  <a:pt x="751" y="1007"/>
                </a:lnTo>
                <a:cubicBezTo>
                  <a:pt x="787" y="1043"/>
                  <a:pt x="834" y="1054"/>
                  <a:pt x="870" y="1054"/>
                </a:cubicBezTo>
                <a:cubicBezTo>
                  <a:pt x="918" y="1054"/>
                  <a:pt x="965" y="1043"/>
                  <a:pt x="989" y="1007"/>
                </a:cubicBezTo>
                <a:cubicBezTo>
                  <a:pt x="1073" y="935"/>
                  <a:pt x="1073" y="828"/>
                  <a:pt x="989" y="757"/>
                </a:cubicBezTo>
                <a:lnTo>
                  <a:pt x="799" y="531"/>
                </a:lnTo>
                <a:lnTo>
                  <a:pt x="1025" y="304"/>
                </a:lnTo>
                <a:cubicBezTo>
                  <a:pt x="1096" y="233"/>
                  <a:pt x="1096" y="126"/>
                  <a:pt x="1025" y="54"/>
                </a:cubicBezTo>
                <a:cubicBezTo>
                  <a:pt x="989" y="19"/>
                  <a:pt x="945" y="1"/>
                  <a:pt x="900" y="1"/>
                </a:cubicBezTo>
                <a:cubicBezTo>
                  <a:pt x="855" y="1"/>
                  <a:pt x="811" y="19"/>
                  <a:pt x="775" y="54"/>
                </a:cubicBezTo>
                <a:lnTo>
                  <a:pt x="549" y="281"/>
                </a:lnTo>
                <a:lnTo>
                  <a:pt x="322" y="54"/>
                </a:lnTo>
                <a:cubicBezTo>
                  <a:pt x="287" y="19"/>
                  <a:pt x="242" y="1"/>
                  <a:pt x="19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727788" y="445025"/>
            <a:ext cx="5467739" cy="56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151130">
              <a:lnSpc>
                <a:spcPct val="100000"/>
              </a:lnSpc>
              <a:spcAft>
                <a:spcPts val="0"/>
              </a:spcAft>
            </a:pPr>
            <a:r>
              <a:rPr lang="en" dirty="0"/>
              <a:t>Random Forest </a:t>
            </a:r>
            <a:r>
              <a:rPr lang="en-US" sz="800" dirty="0">
                <a:effectLst/>
              </a:rPr>
              <a:t>[2][5][26][27][37][40]</a:t>
            </a:r>
            <a:r>
              <a:rPr lang="en-GB" sz="800" dirty="0">
                <a:effectLst/>
              </a:rPr>
              <a:t>[53][54][56][57]</a:t>
            </a:r>
            <a:br>
              <a:rPr lang="en-US" sz="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sz="800"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938500" y="445025"/>
            <a:ext cx="44732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A07B6EE4-2F2B-416D-9C13-6A8B5DA54175}"/>
              </a:ext>
            </a:extLst>
          </p:cNvPr>
          <p:cNvSpPr txBox="1">
            <a:spLocks/>
          </p:cNvSpPr>
          <p:nvPr/>
        </p:nvSpPr>
        <p:spPr>
          <a:xfrm>
            <a:off x="1026200" y="3070773"/>
            <a:ext cx="4012331" cy="1423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Montserrat" panose="020B0604020202020204" charset="0"/>
              </a:rPr>
              <a:t>Configurazione: 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	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	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Estimators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n_estimators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100</a:t>
            </a: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BootStrap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max_samples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= 0.5</a:t>
            </a:r>
          </a:p>
          <a:p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Randomization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: 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max_samples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= «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sqrt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»</a:t>
            </a:r>
          </a:p>
          <a:p>
            <a:endParaRPr lang="it-IT" sz="1000" dirty="0">
              <a:solidFill>
                <a:srgbClr val="CDC9C3"/>
              </a:solidFill>
              <a:latin typeface="Montserrat" panose="020B0604020202020204" charset="0"/>
            </a:endParaRPr>
          </a:p>
          <a:p>
            <a:endParaRPr lang="it-IT" dirty="0"/>
          </a:p>
        </p:txBody>
      </p:sp>
      <p:sp>
        <p:nvSpPr>
          <p:cNvPr id="5" name="Google Shape;2130;p65">
            <a:extLst>
              <a:ext uri="{FF2B5EF4-FFF2-40B4-BE49-F238E27FC236}">
                <a16:creationId xmlns:a16="http://schemas.microsoft.com/office/drawing/2014/main" id="{7C588684-789B-4734-B028-8AB29CD99035}"/>
              </a:ext>
            </a:extLst>
          </p:cNvPr>
          <p:cNvSpPr txBox="1">
            <a:spLocks/>
          </p:cNvSpPr>
          <p:nvPr/>
        </p:nvSpPr>
        <p:spPr>
          <a:xfrm>
            <a:off x="1026200" y="1372990"/>
            <a:ext cx="4820985" cy="1338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rgbClr val="53A7F9"/>
                </a:solidFill>
                <a:latin typeface="Montserrat" panose="020B0604020202020204" charset="0"/>
              </a:rPr>
              <a:t>C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lassificatore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d'insieme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ottenuto dall'aggregazione tramite </a:t>
            </a:r>
            <a:r>
              <a:rPr lang="it-IT" b="0" i="0" dirty="0" err="1">
                <a:solidFill>
                  <a:schemeClr val="accent4"/>
                </a:solidFill>
                <a:effectLst/>
                <a:latin typeface="Montserrat" panose="020B0604020202020204" charset="0"/>
              </a:rPr>
              <a:t>bagging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 di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alberi di decisione</a:t>
            </a:r>
            <a:r>
              <a:rPr lang="it-IT" b="0" i="0" u="none" strike="noStrike" baseline="30000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.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Le foreste casuali si pongono come soluzione che minimizza </a:t>
            </a:r>
            <a:r>
              <a:rPr lang="it-IT" dirty="0">
                <a:solidFill>
                  <a:srgbClr val="53A7F9"/>
                </a:solidFill>
                <a:latin typeface="Montserrat" panose="020B0604020202020204" charset="0"/>
              </a:rPr>
              <a:t>l'</a:t>
            </a:r>
            <a:r>
              <a:rPr lang="it-IT" dirty="0" err="1">
                <a:solidFill>
                  <a:srgbClr val="53A7F9"/>
                </a:solidFill>
                <a:latin typeface="Montserrat" panose="020B0604020202020204" charset="0"/>
              </a:rPr>
              <a:t>ove</a:t>
            </a:r>
            <a:r>
              <a:rPr lang="it-IT" b="0" i="0" u="none" strike="noStrike" dirty="0" err="1">
                <a:solidFill>
                  <a:srgbClr val="53A7F9"/>
                </a:solidFill>
                <a:effectLst/>
                <a:latin typeface="Montserrat" panose="020B0604020202020204" charset="0"/>
              </a:rPr>
              <a:t>rfitting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del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Montserrat" panose="020B0604020202020204" charset="0"/>
              </a:rPr>
              <a:t>training set</a:t>
            </a:r>
            <a:r>
              <a:rPr lang="it-IT" b="0" i="0" dirty="0">
                <a:solidFill>
                  <a:srgbClr val="CDC9C3"/>
                </a:solidFill>
                <a:effectLst/>
                <a:latin typeface="Montserrat" panose="020B060402020202020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Montserrat" panose="020B0604020202020204" charset="0"/>
              </a:rPr>
              <a:t>rispetto agli alberi di decisione.</a:t>
            </a:r>
            <a:endParaRPr lang="it-IT" dirty="0">
              <a:solidFill>
                <a:schemeClr val="accent4"/>
              </a:solidFill>
              <a:latin typeface="Montserrat" panose="020B0604020202020204" charset="0"/>
            </a:endParaRPr>
          </a:p>
        </p:txBody>
      </p:sp>
      <p:pic>
        <p:nvPicPr>
          <p:cNvPr id="1044" name="Picture 20" descr="Random Forest Algorithm in ML - BLOCKGENI">
            <a:extLst>
              <a:ext uri="{FF2B5EF4-FFF2-40B4-BE49-F238E27FC236}">
                <a16:creationId xmlns:a16="http://schemas.microsoft.com/office/drawing/2014/main" id="{E63A9D50-DB8F-4432-B8D6-897468CC6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527" y="1968386"/>
            <a:ext cx="2382416" cy="198534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5639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209027" cy="5689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kNN </a:t>
            </a:r>
            <a:r>
              <a:rPr lang="en" sz="800" dirty="0"/>
              <a:t>[4][5][36][55][57][58]</a:t>
            </a:r>
            <a:endParaRPr sz="800" dirty="0"/>
          </a:p>
        </p:txBody>
      </p:sp>
      <p:cxnSp>
        <p:nvCxnSpPr>
          <p:cNvPr id="366" name="Google Shape;366;p52"/>
          <p:cNvCxnSpPr>
            <a:cxnSpLocks/>
          </p:cNvCxnSpPr>
          <p:nvPr/>
        </p:nvCxnSpPr>
        <p:spPr>
          <a:xfrm>
            <a:off x="1026200" y="414022"/>
            <a:ext cx="195337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E22B930F-F6D1-4DEA-B8DB-F243E2EC2239}"/>
              </a:ext>
            </a:extLst>
          </p:cNvPr>
          <p:cNvSpPr txBox="1">
            <a:spLocks/>
          </p:cNvSpPr>
          <p:nvPr/>
        </p:nvSpPr>
        <p:spPr>
          <a:xfrm>
            <a:off x="743941" y="1118105"/>
            <a:ext cx="4801509" cy="233191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rgbClr val="53A7F9"/>
                </a:solidFill>
                <a:latin typeface="Arial" panose="020B0604020202020204" pitchFamily="34" charset="0"/>
              </a:rPr>
              <a:t>C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lassificatore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di oggetti basato sulle features degli oggetti vicini a quello considerato. </a:t>
            </a:r>
          </a:p>
          <a:p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L’INPUT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costituito dai k esempi di addestramento più vicini nello spazio delle funzionalità. </a:t>
            </a:r>
          </a:p>
          <a:p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L’OUTPUT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un'appartenenza a una classe.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Un oggetto è classificato da un voto di pluralità dei suoi vicini, con l'oggetto assegnato alla classe più comune tra i suoi k vicini più vicini.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Se k = 1, l'oggetto viene semplicemente assegnato alla classe di quel singolo vicino più prossimo.</a:t>
            </a:r>
          </a:p>
          <a:p>
            <a:endParaRPr lang="it-IT" dirty="0"/>
          </a:p>
        </p:txBody>
      </p:sp>
      <p:pic>
        <p:nvPicPr>
          <p:cNvPr id="5" name="Picture 2" descr="AI学习笔记——最近邻居法(K nearest Neighbours (KNN))">
            <a:extLst>
              <a:ext uri="{FF2B5EF4-FFF2-40B4-BE49-F238E27FC236}">
                <a16:creationId xmlns:a16="http://schemas.microsoft.com/office/drawing/2014/main" id="{B1F6F69C-452F-4BF1-AD41-8990244E2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178" y="1967763"/>
            <a:ext cx="2526782" cy="1895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130;p65">
            <a:extLst>
              <a:ext uri="{FF2B5EF4-FFF2-40B4-BE49-F238E27FC236}">
                <a16:creationId xmlns:a16="http://schemas.microsoft.com/office/drawing/2014/main" id="{0C976B74-8FC3-4369-84E5-35E748E6D88D}"/>
              </a:ext>
            </a:extLst>
          </p:cNvPr>
          <p:cNvSpPr txBox="1">
            <a:spLocks/>
          </p:cNvSpPr>
          <p:nvPr/>
        </p:nvSpPr>
        <p:spPr>
          <a:xfrm>
            <a:off x="743942" y="3740806"/>
            <a:ext cx="5208156" cy="94140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Montserrat" panose="020B0604020202020204" charset="0"/>
              </a:rPr>
              <a:t>Configurazione:</a:t>
            </a:r>
            <a:endParaRPr lang="it-IT" sz="1000" i="1" dirty="0">
              <a:solidFill>
                <a:schemeClr val="accent2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n_neighbors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=  1 (k)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 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  <a:r>
              <a:rPr lang="it-IT" sz="1000" b="1" dirty="0" err="1">
                <a:solidFill>
                  <a:schemeClr val="accent4"/>
                </a:solidFill>
                <a:latin typeface="Montserrat" panose="020B0604020202020204" charset="0"/>
              </a:rPr>
              <a:t>n_neighbors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=  3 (k)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378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093196" cy="475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SVM </a:t>
            </a:r>
            <a:r>
              <a:rPr lang="en" sz="800" dirty="0"/>
              <a:t>[2][3][4][14][22][24][20][29][41][44][51][52][54][55][57][58]</a:t>
            </a:r>
            <a:endParaRPr sz="800"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1026200" y="414022"/>
            <a:ext cx="383815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2A6975C0-64FA-4D9B-8736-AA1F3D2F5D24}"/>
              </a:ext>
            </a:extLst>
          </p:cNvPr>
          <p:cNvSpPr txBox="1">
            <a:spLocks/>
          </p:cNvSpPr>
          <p:nvPr/>
        </p:nvSpPr>
        <p:spPr>
          <a:xfrm>
            <a:off x="709128" y="1076163"/>
            <a:ext cx="4907902" cy="2146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>
                <a:solidFill>
                  <a:schemeClr val="accent4"/>
                </a:solidFill>
                <a:latin typeface="Arial" panose="020B0604020202020204" pitchFamily="34" charset="0"/>
              </a:rPr>
              <a:t>R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appresentati gli esempi come punti nello spazio in modo tale che siano separati da uno spazio il più ampio possibile.</a:t>
            </a:r>
          </a:p>
          <a:p>
            <a:endParaRPr lang="it-IT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I nuovi esempi saranno predetti in base allo spazio/categoria nel quale ricadono.</a:t>
            </a:r>
          </a:p>
          <a:p>
            <a:endParaRPr lang="it-IT" b="0" i="0" dirty="0">
              <a:solidFill>
                <a:schemeClr val="accent4"/>
              </a:solidFill>
              <a:effectLst/>
              <a:latin typeface="Arial" panose="020B0604020202020204" pitchFamily="34" charset="0"/>
            </a:endParaRP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Se non lineare, l’SVM svolgere la classificazione utilizzando il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metodo </a:t>
            </a:r>
            <a:r>
              <a:rPr lang="it-IT" b="0" i="1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mappando implicitamente i loro ingressi in uno spazio di features multi-dimensionale.</a:t>
            </a:r>
            <a:endParaRPr lang="it-IT" dirty="0">
              <a:solidFill>
                <a:schemeClr val="accent4"/>
              </a:solidFill>
            </a:endParaRPr>
          </a:p>
        </p:txBody>
      </p:sp>
      <p:sp>
        <p:nvSpPr>
          <p:cNvPr id="8" name="Google Shape;2130;p65">
            <a:extLst>
              <a:ext uri="{FF2B5EF4-FFF2-40B4-BE49-F238E27FC236}">
                <a16:creationId xmlns:a16="http://schemas.microsoft.com/office/drawing/2014/main" id="{BFB08DC0-E525-4EA3-A07A-CF0CB6CED43A}"/>
              </a:ext>
            </a:extLst>
          </p:cNvPr>
          <p:cNvSpPr txBox="1">
            <a:spLocks/>
          </p:cNvSpPr>
          <p:nvPr/>
        </p:nvSpPr>
        <p:spPr>
          <a:xfrm>
            <a:off x="709128" y="3284375"/>
            <a:ext cx="7346736" cy="1572221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Arial" panose="020B0604020202020204" pitchFamily="34" charset="0"/>
              </a:rPr>
              <a:t>Configurazione: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«Touch Analytics»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(C = 2, Gamma=8)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	D2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2 Gamma = 2)	D1-3-4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2 Gamma = 8)</a:t>
            </a:r>
          </a:p>
          <a:p>
            <a:endParaRPr lang="it-IT" sz="1000" dirty="0">
              <a:solidFill>
                <a:schemeClr val="accent4"/>
              </a:solidFill>
              <a:latin typeface="Montserrat" panose="020B060402020202020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«The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(C = 2, Gamma=8)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	</a:t>
            </a:r>
          </a:p>
          <a:p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Montserrat" panose="020B060402020202020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Montserrat" panose="020B0604020202020204" charset="0"/>
              </a:rPr>
              <a:t>»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71-14-3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Linear	41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10,55 Gamma = 1,86)	71 Features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(C = 7,46 Gamma=0,25)</a:t>
            </a:r>
          </a:p>
          <a:p>
            <a:endParaRPr lang="it-IT" sz="1000" dirty="0">
              <a:solidFill>
                <a:srgbClr val="CDC9C3"/>
              </a:solidFill>
              <a:latin typeface="Montserrat" panose="020B0604020202020204" charset="0"/>
            </a:endParaRPr>
          </a:p>
          <a:p>
            <a:endParaRPr lang="it-IT" dirty="0"/>
          </a:p>
        </p:txBody>
      </p:sp>
      <p:pic>
        <p:nvPicPr>
          <p:cNvPr id="7" name="Picture 4" descr="Support Vector Machines Tutorial - Stats and Bots">
            <a:extLst>
              <a:ext uri="{FF2B5EF4-FFF2-40B4-BE49-F238E27FC236}">
                <a16:creationId xmlns:a16="http://schemas.microsoft.com/office/drawing/2014/main" id="{0CB5FB6F-E06B-4FB4-B5BF-25FF55151F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847" y="1549160"/>
            <a:ext cx="2641824" cy="1902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00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50;p30">
            <a:extLst>
              <a:ext uri="{FF2B5EF4-FFF2-40B4-BE49-F238E27FC236}">
                <a16:creationId xmlns:a16="http://schemas.microsoft.com/office/drawing/2014/main" id="{E0EF7E5F-8BA3-4EBE-892B-B362609F3107}"/>
              </a:ext>
            </a:extLst>
          </p:cNvPr>
          <p:cNvSpPr txBox="1">
            <a:spLocks/>
          </p:cNvSpPr>
          <p:nvPr/>
        </p:nvSpPr>
        <p:spPr>
          <a:xfrm>
            <a:off x="338144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Exo 2"/>
              <a:buNone/>
              <a:defRPr sz="30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3600"/>
              <a:buFont typeface="Exo 2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CONTENUTI</a:t>
            </a:r>
          </a:p>
        </p:txBody>
      </p:sp>
      <p:sp>
        <p:nvSpPr>
          <p:cNvPr id="33" name="Google Shape;151;p30">
            <a:extLst>
              <a:ext uri="{FF2B5EF4-FFF2-40B4-BE49-F238E27FC236}">
                <a16:creationId xmlns:a16="http://schemas.microsoft.com/office/drawing/2014/main" id="{49FBB417-F387-463F-8BE5-D966C1C2B9ED}"/>
              </a:ext>
            </a:extLst>
          </p:cNvPr>
          <p:cNvSpPr txBox="1">
            <a:spLocks/>
          </p:cNvSpPr>
          <p:nvPr/>
        </p:nvSpPr>
        <p:spPr>
          <a:xfrm>
            <a:off x="378197" y="33349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b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</a:b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AMBITO DI RICERCA</a:t>
            </a:r>
          </a:p>
        </p:txBody>
      </p:sp>
      <p:sp>
        <p:nvSpPr>
          <p:cNvPr id="34" name="Google Shape;152;p30">
            <a:extLst>
              <a:ext uri="{FF2B5EF4-FFF2-40B4-BE49-F238E27FC236}">
                <a16:creationId xmlns:a16="http://schemas.microsoft.com/office/drawing/2014/main" id="{77683D36-E920-4B60-922F-5446CD3E73EE}"/>
              </a:ext>
            </a:extLst>
          </p:cNvPr>
          <p:cNvSpPr txBox="1">
            <a:spLocks/>
          </p:cNvSpPr>
          <p:nvPr/>
        </p:nvSpPr>
        <p:spPr>
          <a:xfrm>
            <a:off x="651355" y="788323"/>
            <a:ext cx="1701291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Breve introduzione al tema trattato all’interno del progetto</a:t>
            </a:r>
          </a:p>
        </p:txBody>
      </p:sp>
      <p:sp>
        <p:nvSpPr>
          <p:cNvPr id="35" name="Google Shape;153;p30">
            <a:extLst>
              <a:ext uri="{FF2B5EF4-FFF2-40B4-BE49-F238E27FC236}">
                <a16:creationId xmlns:a16="http://schemas.microsoft.com/office/drawing/2014/main" id="{89E703D6-4216-4AEB-A240-F071D3A1E670}"/>
              </a:ext>
            </a:extLst>
          </p:cNvPr>
          <p:cNvSpPr txBox="1">
            <a:spLocks/>
          </p:cNvSpPr>
          <p:nvPr/>
        </p:nvSpPr>
        <p:spPr>
          <a:xfrm>
            <a:off x="378197" y="1299699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ABSTRACT</a:t>
            </a:r>
          </a:p>
        </p:txBody>
      </p:sp>
      <p:sp>
        <p:nvSpPr>
          <p:cNvPr id="36" name="Google Shape;154;p30">
            <a:extLst>
              <a:ext uri="{FF2B5EF4-FFF2-40B4-BE49-F238E27FC236}">
                <a16:creationId xmlns:a16="http://schemas.microsoft.com/office/drawing/2014/main" id="{EEB73EE9-1241-420C-80DB-DB830589360C}"/>
              </a:ext>
            </a:extLst>
          </p:cNvPr>
          <p:cNvSpPr txBox="1">
            <a:spLocks/>
          </p:cNvSpPr>
          <p:nvPr/>
        </p:nvSpPr>
        <p:spPr>
          <a:xfrm>
            <a:off x="976945" y="1754522"/>
            <a:ext cx="1375701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Descrizione e obbiettivo prefissato dal progetto</a:t>
            </a:r>
          </a:p>
        </p:txBody>
      </p:sp>
      <p:sp>
        <p:nvSpPr>
          <p:cNvPr id="37" name="Google Shape;155;p30">
            <a:extLst>
              <a:ext uri="{FF2B5EF4-FFF2-40B4-BE49-F238E27FC236}">
                <a16:creationId xmlns:a16="http://schemas.microsoft.com/office/drawing/2014/main" id="{600F4B1F-E381-40F8-B83E-892366EF7464}"/>
              </a:ext>
            </a:extLst>
          </p:cNvPr>
          <p:cNvSpPr txBox="1">
            <a:spLocks/>
          </p:cNvSpPr>
          <p:nvPr/>
        </p:nvSpPr>
        <p:spPr>
          <a:xfrm>
            <a:off x="2457527" y="676293"/>
            <a:ext cx="75642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01</a:t>
            </a:r>
          </a:p>
        </p:txBody>
      </p:sp>
      <p:sp>
        <p:nvSpPr>
          <p:cNvPr id="38" name="Google Shape;156;p30">
            <a:extLst>
              <a:ext uri="{FF2B5EF4-FFF2-40B4-BE49-F238E27FC236}">
                <a16:creationId xmlns:a16="http://schemas.microsoft.com/office/drawing/2014/main" id="{5D1FE9E8-9D05-479F-A60E-C7CFACB89085}"/>
              </a:ext>
            </a:extLst>
          </p:cNvPr>
          <p:cNvSpPr txBox="1">
            <a:spLocks/>
          </p:cNvSpPr>
          <p:nvPr/>
        </p:nvSpPr>
        <p:spPr>
          <a:xfrm>
            <a:off x="2457527" y="2619013"/>
            <a:ext cx="74337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03</a:t>
            </a:r>
          </a:p>
        </p:txBody>
      </p:sp>
      <p:sp>
        <p:nvSpPr>
          <p:cNvPr id="39" name="Google Shape;157;p30">
            <a:extLst>
              <a:ext uri="{FF2B5EF4-FFF2-40B4-BE49-F238E27FC236}">
                <a16:creationId xmlns:a16="http://schemas.microsoft.com/office/drawing/2014/main" id="{788397B3-F8DD-4AF1-998B-D758FE88BEB0}"/>
              </a:ext>
            </a:extLst>
          </p:cNvPr>
          <p:cNvSpPr txBox="1">
            <a:spLocks/>
          </p:cNvSpPr>
          <p:nvPr/>
        </p:nvSpPr>
        <p:spPr>
          <a:xfrm>
            <a:off x="2457529" y="1647653"/>
            <a:ext cx="74337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02</a:t>
            </a:r>
          </a:p>
        </p:txBody>
      </p:sp>
      <p:cxnSp>
        <p:nvCxnSpPr>
          <p:cNvPr id="40" name="Google Shape;158;p30">
            <a:extLst>
              <a:ext uri="{FF2B5EF4-FFF2-40B4-BE49-F238E27FC236}">
                <a16:creationId xmlns:a16="http://schemas.microsoft.com/office/drawing/2014/main" id="{758F0723-239F-481D-A758-B3AFDC2960D1}"/>
              </a:ext>
            </a:extLst>
          </p:cNvPr>
          <p:cNvCxnSpPr>
            <a:cxnSpLocks/>
          </p:cNvCxnSpPr>
          <p:nvPr/>
        </p:nvCxnSpPr>
        <p:spPr>
          <a:xfrm>
            <a:off x="3319650" y="0"/>
            <a:ext cx="0" cy="3143678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59;p30">
            <a:extLst>
              <a:ext uri="{FF2B5EF4-FFF2-40B4-BE49-F238E27FC236}">
                <a16:creationId xmlns:a16="http://schemas.microsoft.com/office/drawing/2014/main" id="{61770C6B-48AA-48F2-92D4-7027459977A2}"/>
              </a:ext>
            </a:extLst>
          </p:cNvPr>
          <p:cNvCxnSpPr>
            <a:cxnSpLocks/>
          </p:cNvCxnSpPr>
          <p:nvPr/>
        </p:nvCxnSpPr>
        <p:spPr>
          <a:xfrm>
            <a:off x="5814954" y="1360723"/>
            <a:ext cx="0" cy="3782777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160;p30">
            <a:extLst>
              <a:ext uri="{FF2B5EF4-FFF2-40B4-BE49-F238E27FC236}">
                <a16:creationId xmlns:a16="http://schemas.microsoft.com/office/drawing/2014/main" id="{6D5C80BD-69B9-44A9-8361-A996B354301E}"/>
              </a:ext>
            </a:extLst>
          </p:cNvPr>
          <p:cNvSpPr txBox="1">
            <a:spLocks/>
          </p:cNvSpPr>
          <p:nvPr/>
        </p:nvSpPr>
        <p:spPr>
          <a:xfrm>
            <a:off x="5922285" y="1245071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04</a:t>
            </a:r>
          </a:p>
        </p:txBody>
      </p:sp>
      <p:sp>
        <p:nvSpPr>
          <p:cNvPr id="43" name="Google Shape;161;p30">
            <a:extLst>
              <a:ext uri="{FF2B5EF4-FFF2-40B4-BE49-F238E27FC236}">
                <a16:creationId xmlns:a16="http://schemas.microsoft.com/office/drawing/2014/main" id="{52DEF3BD-3E88-46A7-A35D-D2442BA1C359}"/>
              </a:ext>
            </a:extLst>
          </p:cNvPr>
          <p:cNvSpPr txBox="1">
            <a:spLocks/>
          </p:cNvSpPr>
          <p:nvPr/>
        </p:nvSpPr>
        <p:spPr>
          <a:xfrm>
            <a:off x="5922285" y="2189043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05</a:t>
            </a:r>
          </a:p>
        </p:txBody>
      </p:sp>
      <p:sp>
        <p:nvSpPr>
          <p:cNvPr id="44" name="Google Shape;162;p30">
            <a:extLst>
              <a:ext uri="{FF2B5EF4-FFF2-40B4-BE49-F238E27FC236}">
                <a16:creationId xmlns:a16="http://schemas.microsoft.com/office/drawing/2014/main" id="{2A81E288-9359-45F1-A454-8DAFD68479BE}"/>
              </a:ext>
            </a:extLst>
          </p:cNvPr>
          <p:cNvSpPr txBox="1">
            <a:spLocks/>
          </p:cNvSpPr>
          <p:nvPr/>
        </p:nvSpPr>
        <p:spPr>
          <a:xfrm>
            <a:off x="5922285" y="3143678"/>
            <a:ext cx="7845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06</a:t>
            </a:r>
          </a:p>
        </p:txBody>
      </p:sp>
      <p:sp>
        <p:nvSpPr>
          <p:cNvPr id="45" name="Google Shape;164;p30">
            <a:extLst>
              <a:ext uri="{FF2B5EF4-FFF2-40B4-BE49-F238E27FC236}">
                <a16:creationId xmlns:a16="http://schemas.microsoft.com/office/drawing/2014/main" id="{67BD7158-3DAC-4150-A3E9-E19B9DBEC4F7}"/>
              </a:ext>
            </a:extLst>
          </p:cNvPr>
          <p:cNvSpPr txBox="1">
            <a:spLocks/>
          </p:cNvSpPr>
          <p:nvPr/>
        </p:nvSpPr>
        <p:spPr>
          <a:xfrm>
            <a:off x="637055" y="2728000"/>
            <a:ext cx="1715592" cy="710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Ricerca lavori correlati e dello Stato dell’Arte contemporaneo relativo alla Touch Dynamics</a:t>
            </a:r>
          </a:p>
        </p:txBody>
      </p:sp>
      <p:sp>
        <p:nvSpPr>
          <p:cNvPr id="46" name="Google Shape;165;p30">
            <a:extLst>
              <a:ext uri="{FF2B5EF4-FFF2-40B4-BE49-F238E27FC236}">
                <a16:creationId xmlns:a16="http://schemas.microsoft.com/office/drawing/2014/main" id="{31DB9AB8-D804-4C49-94E3-0E52C3B3EDE8}"/>
              </a:ext>
            </a:extLst>
          </p:cNvPr>
          <p:cNvSpPr txBox="1">
            <a:spLocks/>
          </p:cNvSpPr>
          <p:nvPr/>
        </p:nvSpPr>
        <p:spPr>
          <a:xfrm>
            <a:off x="6661835" y="91903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1524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>
                  <a:noFill/>
                </a:uFill>
                <a:latin typeface="Exo 2" panose="020B0604020202020204" charset="0"/>
                <a:ea typeface="Roboto Condensed"/>
                <a:cs typeface="Roboto Condensed"/>
                <a:sym typeface="Roboto Condensed"/>
              </a:rPr>
              <a:t>DATASET</a:t>
            </a:r>
            <a:endParaRPr kumimoji="0" lang="it-IT" sz="14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Exo 2" panose="020B0604020202020204" charset="0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7" name="Google Shape;166;p30">
            <a:extLst>
              <a:ext uri="{FF2B5EF4-FFF2-40B4-BE49-F238E27FC236}">
                <a16:creationId xmlns:a16="http://schemas.microsoft.com/office/drawing/2014/main" id="{AEBD3B50-EA91-406A-9677-890522FFBBAA}"/>
              </a:ext>
            </a:extLst>
          </p:cNvPr>
          <p:cNvSpPr txBox="1">
            <a:spLocks/>
          </p:cNvSpPr>
          <p:nvPr/>
        </p:nvSpPr>
        <p:spPr>
          <a:xfrm>
            <a:off x="6811835" y="1364153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Dataset adottati nell’ambito di ricerca e quelli adottati dal progetto</a:t>
            </a:r>
          </a:p>
        </p:txBody>
      </p:sp>
      <p:sp>
        <p:nvSpPr>
          <p:cNvPr id="48" name="Google Shape;167;p30">
            <a:extLst>
              <a:ext uri="{FF2B5EF4-FFF2-40B4-BE49-F238E27FC236}">
                <a16:creationId xmlns:a16="http://schemas.microsoft.com/office/drawing/2014/main" id="{E271FDEE-2011-4168-B951-C32A985943DD}"/>
              </a:ext>
            </a:extLst>
          </p:cNvPr>
          <p:cNvSpPr txBox="1">
            <a:spLocks/>
          </p:cNvSpPr>
          <p:nvPr/>
        </p:nvSpPr>
        <p:spPr>
          <a:xfrm>
            <a:off x="6811835" y="1875802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IMPLEMENTAZIONI</a:t>
            </a:r>
          </a:p>
        </p:txBody>
      </p:sp>
      <p:sp>
        <p:nvSpPr>
          <p:cNvPr id="49" name="Google Shape;168;p30">
            <a:extLst>
              <a:ext uri="{FF2B5EF4-FFF2-40B4-BE49-F238E27FC236}">
                <a16:creationId xmlns:a16="http://schemas.microsoft.com/office/drawing/2014/main" id="{185B44CB-AB1E-4ABB-A19D-FF306B9549FB}"/>
              </a:ext>
            </a:extLst>
          </p:cNvPr>
          <p:cNvSpPr txBox="1">
            <a:spLocks/>
          </p:cNvSpPr>
          <p:nvPr/>
        </p:nvSpPr>
        <p:spPr>
          <a:xfrm>
            <a:off x="6811835" y="2330624"/>
            <a:ext cx="1674300" cy="72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Descrizione dei classificatori adottati dal progetto per lo scopo prefissato</a:t>
            </a:r>
          </a:p>
        </p:txBody>
      </p:sp>
      <p:sp>
        <p:nvSpPr>
          <p:cNvPr id="50" name="Google Shape;169;p30">
            <a:extLst>
              <a:ext uri="{FF2B5EF4-FFF2-40B4-BE49-F238E27FC236}">
                <a16:creationId xmlns:a16="http://schemas.microsoft.com/office/drawing/2014/main" id="{59AB65EF-BD8C-45C9-860A-50612123A59B}"/>
              </a:ext>
            </a:extLst>
          </p:cNvPr>
          <p:cNvSpPr txBox="1">
            <a:spLocks/>
          </p:cNvSpPr>
          <p:nvPr/>
        </p:nvSpPr>
        <p:spPr>
          <a:xfrm>
            <a:off x="6811835" y="282299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VALUTAZIONE</a:t>
            </a:r>
          </a:p>
        </p:txBody>
      </p:sp>
      <p:sp>
        <p:nvSpPr>
          <p:cNvPr id="51" name="Google Shape;170;p30">
            <a:extLst>
              <a:ext uri="{FF2B5EF4-FFF2-40B4-BE49-F238E27FC236}">
                <a16:creationId xmlns:a16="http://schemas.microsoft.com/office/drawing/2014/main" id="{C8CBA0FD-1658-4144-B41A-8ACE03EEF2F4}"/>
              </a:ext>
            </a:extLst>
          </p:cNvPr>
          <p:cNvSpPr txBox="1">
            <a:spLocks/>
          </p:cNvSpPr>
          <p:nvPr/>
        </p:nvSpPr>
        <p:spPr>
          <a:xfrm>
            <a:off x="6811835" y="327781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Confronto e valutazione dei risultati ottenuti rispetto ai lavori correlati nello S.d.A</a:t>
            </a:r>
          </a:p>
        </p:txBody>
      </p:sp>
      <p:sp>
        <p:nvSpPr>
          <p:cNvPr id="52" name="Titolo 2">
            <a:extLst>
              <a:ext uri="{FF2B5EF4-FFF2-40B4-BE49-F238E27FC236}">
                <a16:creationId xmlns:a16="http://schemas.microsoft.com/office/drawing/2014/main" id="{13AC2569-1A21-4627-A78D-C2ED083E64B4}"/>
              </a:ext>
            </a:extLst>
          </p:cNvPr>
          <p:cNvSpPr txBox="1">
            <a:spLocks/>
          </p:cNvSpPr>
          <p:nvPr/>
        </p:nvSpPr>
        <p:spPr>
          <a:xfrm>
            <a:off x="378197" y="2273181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STATO DELL’ARTE</a:t>
            </a:r>
          </a:p>
        </p:txBody>
      </p:sp>
      <p:sp>
        <p:nvSpPr>
          <p:cNvPr id="53" name="Google Shape;162;p30">
            <a:extLst>
              <a:ext uri="{FF2B5EF4-FFF2-40B4-BE49-F238E27FC236}">
                <a16:creationId xmlns:a16="http://schemas.microsoft.com/office/drawing/2014/main" id="{586C3992-EA27-4D37-BB87-FD8F77441E49}"/>
              </a:ext>
            </a:extLst>
          </p:cNvPr>
          <p:cNvSpPr txBox="1">
            <a:spLocks/>
          </p:cNvSpPr>
          <p:nvPr/>
        </p:nvSpPr>
        <p:spPr>
          <a:xfrm>
            <a:off x="5967257" y="4062978"/>
            <a:ext cx="73954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4800"/>
              <a:buFont typeface="Exo 2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07</a:t>
            </a:r>
          </a:p>
        </p:txBody>
      </p:sp>
      <p:sp>
        <p:nvSpPr>
          <p:cNvPr id="54" name="Google Shape;169;p30">
            <a:extLst>
              <a:ext uri="{FF2B5EF4-FFF2-40B4-BE49-F238E27FC236}">
                <a16:creationId xmlns:a16="http://schemas.microsoft.com/office/drawing/2014/main" id="{4B306B1D-7AD4-46D0-A592-FF2DBA19936B}"/>
              </a:ext>
            </a:extLst>
          </p:cNvPr>
          <p:cNvSpPr txBox="1">
            <a:spLocks/>
          </p:cNvSpPr>
          <p:nvPr/>
        </p:nvSpPr>
        <p:spPr>
          <a:xfrm>
            <a:off x="6811835" y="374475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CD"/>
              </a:buClr>
              <a:buSzPts val="1400"/>
              <a:buFont typeface="Exo 2"/>
              <a:buNone/>
              <a:tabLst/>
              <a:defRPr/>
            </a:pP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Exo 2"/>
                <a:sym typeface="Exo 2"/>
              </a:rPr>
              <a:t>CONCLUSIONI</a:t>
            </a:r>
          </a:p>
        </p:txBody>
      </p:sp>
      <p:sp>
        <p:nvSpPr>
          <p:cNvPr id="55" name="Google Shape;170;p30">
            <a:extLst>
              <a:ext uri="{FF2B5EF4-FFF2-40B4-BE49-F238E27FC236}">
                <a16:creationId xmlns:a16="http://schemas.microsoft.com/office/drawing/2014/main" id="{F1C5F4CE-9167-4443-93B9-B74DAC1A3692}"/>
              </a:ext>
            </a:extLst>
          </p:cNvPr>
          <p:cNvSpPr txBox="1">
            <a:spLocks/>
          </p:cNvSpPr>
          <p:nvPr/>
        </p:nvSpPr>
        <p:spPr>
          <a:xfrm>
            <a:off x="6811835" y="4199570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Commenti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e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possibili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estensioni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 future del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progetto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716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531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Neural Network </a:t>
            </a:r>
            <a:r>
              <a:rPr lang="en" sz="800" dirty="0"/>
              <a:t>[17][39][55][57][15][18][46][33]</a:t>
            </a:r>
            <a:endParaRPr sz="800" dirty="0"/>
          </a:p>
        </p:txBody>
      </p:sp>
      <p:cxnSp>
        <p:nvCxnSpPr>
          <p:cNvPr id="366" name="Google Shape;366;p52"/>
          <p:cNvCxnSpPr>
            <a:cxnSpLocks/>
          </p:cNvCxnSpPr>
          <p:nvPr/>
        </p:nvCxnSpPr>
        <p:spPr>
          <a:xfrm>
            <a:off x="1026200" y="414022"/>
            <a:ext cx="421138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30;p65">
            <a:extLst>
              <a:ext uri="{FF2B5EF4-FFF2-40B4-BE49-F238E27FC236}">
                <a16:creationId xmlns:a16="http://schemas.microsoft.com/office/drawing/2014/main" id="{2AF5C83A-6CB5-4BB8-8F5A-1159D7B4BF3A}"/>
              </a:ext>
            </a:extLst>
          </p:cNvPr>
          <p:cNvSpPr txBox="1">
            <a:spLocks/>
          </p:cNvSpPr>
          <p:nvPr/>
        </p:nvSpPr>
        <p:spPr>
          <a:xfrm>
            <a:off x="558143" y="1099680"/>
            <a:ext cx="4778055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Una </a:t>
            </a:r>
            <a:r>
              <a:rPr lang="it-IT" b="1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rete </a:t>
            </a:r>
            <a:r>
              <a:rPr lang="it-IT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neurale feed-</a:t>
            </a:r>
            <a:r>
              <a:rPr lang="it-IT" b="1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forward</a:t>
            </a:r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è una </a:t>
            </a:r>
            <a:r>
              <a:rPr lang="it-IT" b="0" i="0" u="none" strike="noStrike" dirty="0">
                <a:solidFill>
                  <a:srgbClr val="53A7F9"/>
                </a:solidFill>
                <a:effectLst/>
                <a:latin typeface="Arial" panose="020B0604020202020204" pitchFamily="34" charset="0"/>
              </a:rPr>
              <a:t>rete neurale artificiale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dove le connessioni tra le unità non formano cicli, differenziandosi dalle reti neurali ricorrenti.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In questa rete neurale le informazioni si muovono solo in una direzione, avanti, rispetto a nodi d'ingresso, attraverso nodi nascosti (se esistenti) fino ai nodi d'uscita. </a:t>
            </a:r>
          </a:p>
          <a:p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Le reti </a:t>
            </a:r>
            <a:r>
              <a:rPr lang="it-IT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feed-</a:t>
            </a:r>
            <a:r>
              <a:rPr lang="it-IT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forward</a:t>
            </a:r>
            <a:r>
              <a:rPr lang="it-IT" b="0" i="0" dirty="0">
                <a:solidFill>
                  <a:srgbClr val="CDC9C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non hanno memoria di input avvenuti a tempi precedenti, per cui l'output è determinato solamente dall'attuale input.</a:t>
            </a:r>
            <a:endParaRPr lang="it-IT" dirty="0">
              <a:solidFill>
                <a:schemeClr val="accent4"/>
              </a:solidFill>
            </a:endParaRPr>
          </a:p>
        </p:txBody>
      </p:sp>
      <p:pic>
        <p:nvPicPr>
          <p:cNvPr id="4098" name="Picture 2" descr="ANN vs CNN vs RNN | Types of Neural Networks">
            <a:extLst>
              <a:ext uri="{FF2B5EF4-FFF2-40B4-BE49-F238E27FC236}">
                <a16:creationId xmlns:a16="http://schemas.microsoft.com/office/drawing/2014/main" id="{1E90F38F-D616-4DB6-AEB7-E17F9B4866D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394" y="1929601"/>
            <a:ext cx="3254484" cy="1827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130;p65">
            <a:extLst>
              <a:ext uri="{FF2B5EF4-FFF2-40B4-BE49-F238E27FC236}">
                <a16:creationId xmlns:a16="http://schemas.microsoft.com/office/drawing/2014/main" id="{F476B214-5AA3-4649-9862-ADCE0901400F}"/>
              </a:ext>
            </a:extLst>
          </p:cNvPr>
          <p:cNvSpPr txBox="1">
            <a:spLocks/>
          </p:cNvSpPr>
          <p:nvPr/>
        </p:nvSpPr>
        <p:spPr>
          <a:xfrm>
            <a:off x="636748" y="3460694"/>
            <a:ext cx="4438172" cy="1349049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b="1" i="1" dirty="0">
                <a:solidFill>
                  <a:schemeClr val="accent2"/>
                </a:solidFill>
                <a:latin typeface="Arial" panose="020B0604020202020204" pitchFamily="34" charset="0"/>
              </a:rPr>
              <a:t>Configurazione :</a:t>
            </a:r>
          </a:p>
          <a:p>
            <a:r>
              <a:rPr lang="it-IT" sz="1400" dirty="0">
                <a:solidFill>
                  <a:schemeClr val="accent2"/>
                </a:solidFill>
                <a:latin typeface="Montserrat" panose="020B0604020202020204" charset="0"/>
              </a:rPr>
              <a:t>«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Touch Analytics» «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BioIdent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 «The 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MobiKey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</a:t>
            </a:r>
          </a:p>
          <a:p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r>
              <a:rPr lang="it-IT" sz="1000" dirty="0">
                <a:solidFill>
                  <a:schemeClr val="accent4"/>
                </a:solidFill>
                <a:latin typeface="Arial" panose="020B0604020202020204" pitchFamily="34" charset="0"/>
              </a:rPr>
              <a:t>	</a:t>
            </a:r>
          </a:p>
          <a:p>
            <a:endParaRPr lang="it-IT" sz="1000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«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Weka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 </a:t>
            </a:r>
            <a:r>
              <a:rPr lang="it-IT" sz="1000" dirty="0" err="1">
                <a:solidFill>
                  <a:schemeClr val="accent2"/>
                </a:solidFill>
                <a:latin typeface="Arial" panose="020B0604020202020204" pitchFamily="34" charset="0"/>
              </a:rPr>
              <a:t>Arff</a:t>
            </a:r>
            <a:r>
              <a:rPr lang="it-IT" sz="1000" dirty="0">
                <a:solidFill>
                  <a:schemeClr val="accent2"/>
                </a:solidFill>
                <a:latin typeface="Arial" panose="020B0604020202020204" pitchFamily="34" charset="0"/>
              </a:rPr>
              <a:t>» </a:t>
            </a: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D1-2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endParaRPr lang="it-IT" sz="1000" dirty="0">
              <a:solidFill>
                <a:schemeClr val="accent4"/>
              </a:solidFill>
              <a:latin typeface="Arial" panose="020B0604020202020204" pitchFamily="34" charset="0"/>
            </a:endParaRPr>
          </a:p>
          <a:p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D3-4 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EPOCHS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100 (x Classe: 1 vs </a:t>
            </a:r>
            <a:r>
              <a:rPr lang="it-IT" sz="1000" dirty="0" err="1">
                <a:solidFill>
                  <a:schemeClr val="accent4"/>
                </a:solidFill>
                <a:latin typeface="Montserrat" panose="020B0604020202020204" charset="0"/>
              </a:rPr>
              <a:t>All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) 	</a:t>
            </a:r>
            <a:r>
              <a:rPr lang="it-IT" sz="1000" b="1" dirty="0">
                <a:solidFill>
                  <a:schemeClr val="accent4"/>
                </a:solidFill>
                <a:latin typeface="Montserrat" panose="020B0604020202020204" charset="0"/>
              </a:rPr>
              <a:t> NODES</a:t>
            </a:r>
            <a:r>
              <a:rPr lang="it-IT" sz="1000" dirty="0">
                <a:solidFill>
                  <a:schemeClr val="accent4"/>
                </a:solidFill>
                <a:latin typeface="Montserrat" panose="020B0604020202020204" charset="0"/>
              </a:rPr>
              <a:t> = 300</a:t>
            </a:r>
            <a:r>
              <a:rPr lang="it-IT" sz="1400" dirty="0">
                <a:solidFill>
                  <a:srgbClr val="CDC9C3"/>
                </a:solidFill>
                <a:latin typeface="Arial" panose="020B0604020202020204" pitchFamily="34" charset="0"/>
              </a:rPr>
              <a:t>	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8456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VALUTAZIONE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49"/>
            <a:ext cx="2687893" cy="646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sz="1000" dirty="0">
                <a:latin typeface="Montserrat ExtraBold" panose="020B0604020202020204" charset="0"/>
              </a:rPr>
              <a:t>Confronto e valutazione dei risultati ottenuti rispetto ai lavori correlati nello S.d.A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41393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3B7F89B9-AE45-42DB-8CB2-3615F53A2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3382" y="414022"/>
            <a:ext cx="366460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033F873-37E1-4092-8A04-0C0F379752E0}"/>
              </a:ext>
            </a:extLst>
          </p:cNvPr>
          <p:cNvSpPr txBox="1"/>
          <p:nvPr/>
        </p:nvSpPr>
        <p:spPr>
          <a:xfrm>
            <a:off x="1026200" y="986091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5-Fold CV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E6052B3-2037-421C-B27C-9C9F6FDB4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307" y="1573764"/>
            <a:ext cx="4921354" cy="2677968"/>
          </a:xfrm>
          <a:prstGeom prst="rect">
            <a:avLst/>
          </a:prstGeom>
        </p:spPr>
      </p:pic>
      <p:sp>
        <p:nvSpPr>
          <p:cNvPr id="9" name="Google Shape;440;p46">
            <a:extLst>
              <a:ext uri="{FF2B5EF4-FFF2-40B4-BE49-F238E27FC236}">
                <a16:creationId xmlns:a16="http://schemas.microsoft.com/office/drawing/2014/main" id="{4E1D0C78-BEB4-479E-9B75-A0A3CE88D3FC}"/>
              </a:ext>
            </a:extLst>
          </p:cNvPr>
          <p:cNvSpPr txBox="1">
            <a:spLocks/>
          </p:cNvSpPr>
          <p:nvPr/>
        </p:nvSpPr>
        <p:spPr>
          <a:xfrm>
            <a:off x="2212852" y="4276111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</a:t>
            </a:r>
            <a:endParaRPr lang="it-IT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081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4" name="Google Shape;365;p52">
            <a:extLst>
              <a:ext uri="{FF2B5EF4-FFF2-40B4-BE49-F238E27FC236}">
                <a16:creationId xmlns:a16="http://schemas.microsoft.com/office/drawing/2014/main" id="{988C93C7-502A-4B70-B8C3-ADFE4BD12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3382" y="414022"/>
            <a:ext cx="366460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Touch Analytics </a:t>
            </a:r>
            <a:r>
              <a:rPr lang="it-IT" sz="1000" dirty="0"/>
              <a:t>[58][67]</a:t>
            </a:r>
            <a:r>
              <a:rPr lang="en" sz="1000" dirty="0"/>
              <a:t>[51]</a:t>
            </a:r>
            <a:endParaRPr sz="10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E44A21A-C0D7-4186-BC7A-AA9704A03F19}"/>
              </a:ext>
            </a:extLst>
          </p:cNvPr>
          <p:cNvSpPr txBox="1"/>
          <p:nvPr/>
        </p:nvSpPr>
        <p:spPr>
          <a:xfrm>
            <a:off x="963382" y="997917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5-Fold CV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4949BA91-879A-4AE7-9312-10FD38C2C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1832449"/>
            <a:ext cx="7194550" cy="20669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Google Shape;440;p46">
            <a:extLst>
              <a:ext uri="{FF2B5EF4-FFF2-40B4-BE49-F238E27FC236}">
                <a16:creationId xmlns:a16="http://schemas.microsoft.com/office/drawing/2014/main" id="{5E95F641-57B5-4D9E-8F1F-510CBF586A8F}"/>
              </a:ext>
            </a:extLst>
          </p:cNvPr>
          <p:cNvSpPr txBox="1">
            <a:spLocks/>
          </p:cNvSpPr>
          <p:nvPr/>
        </p:nvSpPr>
        <p:spPr>
          <a:xfrm>
            <a:off x="3332525" y="3951620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</a:t>
            </a:r>
            <a:endParaRPr lang="it-IT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032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130;p65">
            <a:extLst>
              <a:ext uri="{FF2B5EF4-FFF2-40B4-BE49-F238E27FC236}">
                <a16:creationId xmlns:a16="http://schemas.microsoft.com/office/drawing/2014/main" id="{521A0752-282E-4F5C-A7D6-5E55617D3745}"/>
              </a:ext>
            </a:extLst>
          </p:cNvPr>
          <p:cNvSpPr txBox="1">
            <a:spLocks/>
          </p:cNvSpPr>
          <p:nvPr/>
        </p:nvSpPr>
        <p:spPr>
          <a:xfrm>
            <a:off x="1026200" y="860803"/>
            <a:ext cx="3838418" cy="1024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3-fold CV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1 e 2 (User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3 [9 Maschi e 9 Femmine] (Gender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4 Touch Experience Level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classification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(0-1-2-3)</a:t>
            </a:r>
          </a:p>
          <a:p>
            <a:endParaRPr lang="it-IT" dirty="0"/>
          </a:p>
        </p:txBody>
      </p:sp>
      <p:sp>
        <p:nvSpPr>
          <p:cNvPr id="6" name="Google Shape;365;p52">
            <a:extLst>
              <a:ext uri="{FF2B5EF4-FFF2-40B4-BE49-F238E27FC236}">
                <a16:creationId xmlns:a16="http://schemas.microsoft.com/office/drawing/2014/main" id="{DF77EE42-F188-4617-8366-C716DFCE293C}"/>
              </a:ext>
            </a:extLst>
          </p:cNvPr>
          <p:cNvSpPr txBox="1">
            <a:spLocks/>
          </p:cNvSpPr>
          <p:nvPr/>
        </p:nvSpPr>
        <p:spPr>
          <a:xfrm>
            <a:off x="982044" y="414022"/>
            <a:ext cx="2289891" cy="47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BioIdent </a:t>
            </a:r>
            <a:r>
              <a:rPr lang="en-US" sz="1000" dirty="0"/>
              <a:t>[70][51]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D00051D-7A95-4AC4-91ED-9806495E3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0574" y="1740769"/>
            <a:ext cx="5862852" cy="27481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Google Shape;440;p46">
            <a:extLst>
              <a:ext uri="{FF2B5EF4-FFF2-40B4-BE49-F238E27FC236}">
                <a16:creationId xmlns:a16="http://schemas.microsoft.com/office/drawing/2014/main" id="{50B2D11F-F984-4DBC-8D01-8CC60A21EC4E}"/>
              </a:ext>
            </a:extLst>
          </p:cNvPr>
          <p:cNvSpPr txBox="1">
            <a:spLocks/>
          </p:cNvSpPr>
          <p:nvPr/>
        </p:nvSpPr>
        <p:spPr>
          <a:xfrm>
            <a:off x="1955511" y="4488874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8185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365;p52">
            <a:extLst>
              <a:ext uri="{FF2B5EF4-FFF2-40B4-BE49-F238E27FC236}">
                <a16:creationId xmlns:a16="http://schemas.microsoft.com/office/drawing/2014/main" id="{AA8C236C-BEB3-4B07-9371-A563953602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2044" y="414022"/>
            <a:ext cx="2289891" cy="475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BioIdent </a:t>
            </a:r>
            <a:r>
              <a:rPr lang="it-IT" sz="1000" dirty="0"/>
              <a:t>[70]</a:t>
            </a:r>
            <a:r>
              <a:rPr lang="en" sz="1000" dirty="0"/>
              <a:t>[51]</a:t>
            </a:r>
            <a:endParaRPr sz="10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62F59AE-350E-4497-BF2C-E45B89CF7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34" y="1875016"/>
            <a:ext cx="6833132" cy="18821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Google Shape;2130;p65">
            <a:extLst>
              <a:ext uri="{FF2B5EF4-FFF2-40B4-BE49-F238E27FC236}">
                <a16:creationId xmlns:a16="http://schemas.microsoft.com/office/drawing/2014/main" id="{246ABAA7-F3BE-4A5A-83B9-720E08A53BBB}"/>
              </a:ext>
            </a:extLst>
          </p:cNvPr>
          <p:cNvSpPr txBox="1">
            <a:spLocks/>
          </p:cNvSpPr>
          <p:nvPr/>
        </p:nvSpPr>
        <p:spPr>
          <a:xfrm>
            <a:off x="1026200" y="917006"/>
            <a:ext cx="3838418" cy="1024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3-fold CV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1  (User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Identification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</a:t>
            </a:r>
          </a:p>
          <a:p>
            <a:endParaRPr lang="it-IT" dirty="0"/>
          </a:p>
        </p:txBody>
      </p:sp>
      <p:sp>
        <p:nvSpPr>
          <p:cNvPr id="8" name="Google Shape;440;p46">
            <a:extLst>
              <a:ext uri="{FF2B5EF4-FFF2-40B4-BE49-F238E27FC236}">
                <a16:creationId xmlns:a16="http://schemas.microsoft.com/office/drawing/2014/main" id="{D4BB10D3-395F-413C-99B9-68FD3C3D5CF0}"/>
              </a:ext>
            </a:extLst>
          </p:cNvPr>
          <p:cNvSpPr txBox="1">
            <a:spLocks/>
          </p:cNvSpPr>
          <p:nvPr/>
        </p:nvSpPr>
        <p:spPr>
          <a:xfrm>
            <a:off x="2945409" y="4106573"/>
            <a:ext cx="504315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3419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2114;p64">
            <a:extLst>
              <a:ext uri="{FF2B5EF4-FFF2-40B4-BE49-F238E27FC236}">
                <a16:creationId xmlns:a16="http://schemas.microsoft.com/office/drawing/2014/main" id="{56C39685-4534-4AC1-94AC-24367995A6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FD04EE4-3FE3-415A-B2CA-090A3CADA7FB}"/>
              </a:ext>
            </a:extLst>
          </p:cNvPr>
          <p:cNvSpPr txBox="1"/>
          <p:nvPr/>
        </p:nvSpPr>
        <p:spPr>
          <a:xfrm>
            <a:off x="938499" y="982722"/>
            <a:ext cx="47780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[Classe in esame] vs [10foldCV su esempi random da tutti gli altri utenti]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AEA35800-2343-448E-9DF0-5D3D4F9F9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693" y="1362523"/>
            <a:ext cx="6282613" cy="31546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Google Shape;440;p46">
            <a:extLst>
              <a:ext uri="{FF2B5EF4-FFF2-40B4-BE49-F238E27FC236}">
                <a16:creationId xmlns:a16="http://schemas.microsoft.com/office/drawing/2014/main" id="{07188B03-FDFF-4DCD-A841-E25398C1E8FA}"/>
              </a:ext>
            </a:extLst>
          </p:cNvPr>
          <p:cNvSpPr txBox="1">
            <a:spLocks/>
          </p:cNvSpPr>
          <p:nvPr/>
        </p:nvSpPr>
        <p:spPr>
          <a:xfrm>
            <a:off x="1955510" y="4517215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5495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2114;p64">
            <a:extLst>
              <a:ext uri="{FF2B5EF4-FFF2-40B4-BE49-F238E27FC236}">
                <a16:creationId xmlns:a16="http://schemas.microsoft.com/office/drawing/2014/main" id="{76E5F3BA-2194-4950-A5EB-E99E9E995C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MobiKey </a:t>
            </a:r>
            <a:r>
              <a:rPr lang="it-IT" sz="1000" dirty="0"/>
              <a:t>[31][21]</a:t>
            </a:r>
            <a:br>
              <a:rPr lang="it-IT" sz="2400" dirty="0"/>
            </a:br>
            <a:endParaRPr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6926A44-35C5-4C9B-903D-F861E6FFCC45}"/>
              </a:ext>
            </a:extLst>
          </p:cNvPr>
          <p:cNvSpPr txBox="1"/>
          <p:nvPr/>
        </p:nvSpPr>
        <p:spPr>
          <a:xfrm>
            <a:off x="938499" y="982722"/>
            <a:ext cx="47780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10foldCV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  <a:sym typeface="Wingdings" panose="05000000000000000000" pitchFamily="2" charset="2"/>
              </a:rPr>
              <a:t> 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[Classe in esame] vs [random altri utenti]</a:t>
            </a:r>
          </a:p>
          <a:p>
            <a:r>
              <a:rPr lang="it-IT" sz="1000" b="1" dirty="0" err="1">
                <a:solidFill>
                  <a:schemeClr val="bg1"/>
                </a:solidFill>
                <a:latin typeface="Montserrat" panose="020B0604020202020204" charset="0"/>
              </a:rPr>
              <a:t>SecondOrder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</a:rPr>
              <a:t> EER % &gt; </a:t>
            </a:r>
            <a:r>
              <a:rPr lang="it-IT" sz="1000" b="1" dirty="0" err="1">
                <a:solidFill>
                  <a:schemeClr val="bg1"/>
                </a:solidFill>
                <a:latin typeface="Montserrat" panose="020B0604020202020204" charset="0"/>
              </a:rPr>
              <a:t>All</a:t>
            </a:r>
            <a:r>
              <a:rPr lang="it-IT" sz="1000" b="1" dirty="0">
                <a:solidFill>
                  <a:schemeClr val="bg1"/>
                </a:solidFill>
                <a:latin typeface="Montserrat" panose="020B0604020202020204" charset="0"/>
              </a:rPr>
              <a:t> EER %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0E548B0-5E51-45F5-9805-B7DF04B1C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227" y="1505338"/>
            <a:ext cx="6293361" cy="30044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Google Shape;440;p46">
            <a:extLst>
              <a:ext uri="{FF2B5EF4-FFF2-40B4-BE49-F238E27FC236}">
                <a16:creationId xmlns:a16="http://schemas.microsoft.com/office/drawing/2014/main" id="{AC86FC35-8D19-4207-AFE2-1B15219B7C3B}"/>
              </a:ext>
            </a:extLst>
          </p:cNvPr>
          <p:cNvSpPr txBox="1">
            <a:spLocks/>
          </p:cNvSpPr>
          <p:nvPr/>
        </p:nvSpPr>
        <p:spPr>
          <a:xfrm>
            <a:off x="2145418" y="4535515"/>
            <a:ext cx="523297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761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2114;p64">
            <a:extLst>
              <a:ext uri="{FF2B5EF4-FFF2-40B4-BE49-F238E27FC236}">
                <a16:creationId xmlns:a16="http://schemas.microsoft.com/office/drawing/2014/main" id="{77B9859C-EBA8-443F-ABAD-124B9AFF9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66F4C25-8AFB-4081-BE51-3E4A33514195}"/>
              </a:ext>
            </a:extLst>
          </p:cNvPr>
          <p:cNvSpPr txBox="1"/>
          <p:nvPr/>
        </p:nvSpPr>
        <p:spPr>
          <a:xfrm>
            <a:off x="938500" y="1046108"/>
            <a:ext cx="457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10-foldCV [Classe in esame] vs [random altri utenti]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90% Train / 10% Test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Dataset 3 =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these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three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features are password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independent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(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meanholdtime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,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meanpressure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and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meanfingerarea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) and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reflect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the users'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individual</a:t>
            </a:r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it-IT" sz="1000" dirty="0" err="1">
                <a:solidFill>
                  <a:schemeClr val="bg1"/>
                </a:solidFill>
                <a:latin typeface="Montserrat" panose="020B0604020202020204" charset="0"/>
              </a:rPr>
              <a:t>characteristics</a:t>
            </a:r>
            <a:endParaRPr lang="it-IT" sz="1000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F7F79C4-1B91-4898-A2D1-A29D927E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490" y="2002513"/>
            <a:ext cx="6617019" cy="24662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Google Shape;440;p46">
            <a:extLst>
              <a:ext uri="{FF2B5EF4-FFF2-40B4-BE49-F238E27FC236}">
                <a16:creationId xmlns:a16="http://schemas.microsoft.com/office/drawing/2014/main" id="{CD18C93C-938D-4124-9881-31D6EE7406CF}"/>
              </a:ext>
            </a:extLst>
          </p:cNvPr>
          <p:cNvSpPr txBox="1">
            <a:spLocks/>
          </p:cNvSpPr>
          <p:nvPr/>
        </p:nvSpPr>
        <p:spPr>
          <a:xfrm>
            <a:off x="1955510" y="4504512"/>
            <a:ext cx="5232977" cy="387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09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14;p64">
            <a:extLst>
              <a:ext uri="{FF2B5EF4-FFF2-40B4-BE49-F238E27FC236}">
                <a16:creationId xmlns:a16="http://schemas.microsoft.com/office/drawing/2014/main" id="{28A4E415-97F7-4892-B69C-6ECEA420C0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2850700" cy="50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Weka Arff </a:t>
            </a:r>
            <a:r>
              <a:rPr lang="it-IT" sz="1000" dirty="0"/>
              <a:t>[68][69]</a:t>
            </a:r>
            <a:br>
              <a:rPr lang="it-IT" sz="2400" dirty="0"/>
            </a:br>
            <a:endParaRPr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9E8A2F-2064-4DDF-AB0B-B9EC0449F76C}"/>
              </a:ext>
            </a:extLst>
          </p:cNvPr>
          <p:cNvSpPr txBox="1"/>
          <p:nvPr/>
        </p:nvSpPr>
        <p:spPr>
          <a:xfrm>
            <a:off x="4214327" y="551610"/>
            <a:ext cx="34305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10-foldCV [Classe in esame] vs [random altri utenti] </a:t>
            </a:r>
          </a:p>
          <a:p>
            <a:r>
              <a:rPr lang="it-IT" sz="1000" dirty="0">
                <a:solidFill>
                  <a:schemeClr val="bg1"/>
                </a:solidFill>
                <a:latin typeface="Montserrat" panose="020B0604020202020204" charset="0"/>
              </a:rPr>
              <a:t>90% Train / 10% Test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177CF4D-F892-41B3-B5D3-01FAEBB34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21" y="1188099"/>
            <a:ext cx="6575158" cy="3222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Google Shape;440;p46">
            <a:extLst>
              <a:ext uri="{FF2B5EF4-FFF2-40B4-BE49-F238E27FC236}">
                <a16:creationId xmlns:a16="http://schemas.microsoft.com/office/drawing/2014/main" id="{153B80D9-489A-4851-9C50-CEEFA0DA8C2C}"/>
              </a:ext>
            </a:extLst>
          </p:cNvPr>
          <p:cNvSpPr txBox="1">
            <a:spLocks/>
          </p:cNvSpPr>
          <p:nvPr/>
        </p:nvSpPr>
        <p:spPr>
          <a:xfrm>
            <a:off x="1955511" y="4452682"/>
            <a:ext cx="5232977" cy="3879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it-IT" sz="800" u="sng" dirty="0">
                <a:solidFill>
                  <a:schemeClr val="bg1"/>
                </a:solidFill>
              </a:rPr>
              <a:t>I risultati sono forniti in percentuale (%)</a:t>
            </a:r>
            <a:r>
              <a:rPr lang="it-IT" sz="800" dirty="0">
                <a:solidFill>
                  <a:schemeClr val="bg1"/>
                </a:solidFill>
              </a:rPr>
              <a:t>	</a:t>
            </a:r>
            <a:r>
              <a:rPr lang="it-IT" sz="800" dirty="0"/>
              <a:t>                         </a:t>
            </a:r>
            <a:r>
              <a:rPr lang="it-IT" sz="800" b="1" dirty="0">
                <a:solidFill>
                  <a:srgbClr val="00B050"/>
                </a:solidFill>
              </a:rPr>
              <a:t>Verde</a:t>
            </a:r>
            <a:r>
              <a:rPr lang="it-IT" sz="800" dirty="0"/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Downsampling</a:t>
            </a:r>
            <a:endParaRPr lang="it-IT" sz="800" dirty="0">
              <a:solidFill>
                <a:schemeClr val="bg1"/>
              </a:solidFill>
            </a:endParaRPr>
          </a:p>
          <a:p>
            <a:pPr algn="l"/>
            <a:r>
              <a:rPr lang="it-IT" sz="800" dirty="0">
                <a:solidFill>
                  <a:schemeClr val="tx2"/>
                </a:solidFill>
              </a:rPr>
              <a:t>		                         </a:t>
            </a:r>
            <a:r>
              <a:rPr lang="it-IT" sz="800" b="1" dirty="0">
                <a:solidFill>
                  <a:schemeClr val="tx2"/>
                </a:solidFill>
              </a:rPr>
              <a:t>Arancio</a:t>
            </a:r>
            <a:r>
              <a:rPr lang="it-IT" sz="800" dirty="0">
                <a:solidFill>
                  <a:schemeClr val="tx2"/>
                </a:solidFill>
              </a:rPr>
              <a:t> </a:t>
            </a:r>
            <a:r>
              <a:rPr lang="it-IT" sz="800" dirty="0">
                <a:solidFill>
                  <a:schemeClr val="bg1"/>
                </a:solidFill>
              </a:rPr>
              <a:t>= il Test più performante in </a:t>
            </a:r>
            <a:r>
              <a:rPr lang="it-IT" sz="800" dirty="0" err="1">
                <a:solidFill>
                  <a:schemeClr val="bg1"/>
                </a:solidFill>
              </a:rPr>
              <a:t>Oversampling</a:t>
            </a:r>
            <a:r>
              <a:rPr lang="it-IT" sz="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8848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AMBITO DI RICERCA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293049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Breve introduzione al tema trattato all’interno del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CONCLUSIONI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2426635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sz="1000" dirty="0">
                <a:latin typeface="Montserrat ExtraBold" panose="020B0604020202020204" charset="0"/>
              </a:rPr>
              <a:t>Commenti e possibili estensioni future del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Google Shape;2183;p69">
            <a:extLst>
              <a:ext uri="{FF2B5EF4-FFF2-40B4-BE49-F238E27FC236}">
                <a16:creationId xmlns:a16="http://schemas.microsoft.com/office/drawing/2014/main" id="{B99A997F-60AC-4844-9C92-08014A3D272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653941" y="3103944"/>
            <a:ext cx="6550514" cy="2162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0401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69"/>
          <p:cNvSpPr txBox="1">
            <a:spLocks noGrp="1"/>
          </p:cNvSpPr>
          <p:nvPr>
            <p:ph type="title"/>
          </p:nvPr>
        </p:nvSpPr>
        <p:spPr>
          <a:xfrm>
            <a:off x="2929812" y="445025"/>
            <a:ext cx="5723310" cy="607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Conclusioni e Sviluppi Futuri</a:t>
            </a:r>
            <a:endParaRPr dirty="0"/>
          </a:p>
        </p:txBody>
      </p:sp>
      <p:sp>
        <p:nvSpPr>
          <p:cNvPr id="2180" name="Google Shape;2180;p69"/>
          <p:cNvSpPr txBox="1">
            <a:spLocks noGrp="1"/>
          </p:cNvSpPr>
          <p:nvPr>
            <p:ph type="body" idx="1"/>
          </p:nvPr>
        </p:nvSpPr>
        <p:spPr>
          <a:xfrm>
            <a:off x="470692" y="1008165"/>
            <a:ext cx="5077912" cy="33441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uFill>
                <a:noFill/>
              </a:uFill>
              <a:hlinkClick r:id="rId3"/>
            </a:endParaRPr>
          </a:p>
          <a:p>
            <a:pPr>
              <a:spcBef>
                <a:spcPts val="1600"/>
              </a:spcBef>
            </a:pP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TouchAnalytics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: i gesti orizzontali sono in generale più discriminanti di quelli verticali.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sz="1000" b="1" dirty="0">
                <a:solidFill>
                  <a:schemeClr val="accent2"/>
                </a:solidFill>
                <a:uFill>
                  <a:noFill/>
                </a:uFill>
              </a:rPr>
              <a:t>The </a:t>
            </a:r>
            <a:r>
              <a:rPr lang="en-US" sz="1000" b="1" dirty="0" err="1">
                <a:solidFill>
                  <a:schemeClr val="accent2"/>
                </a:solidFill>
                <a:uFill>
                  <a:noFill/>
                </a:uFill>
              </a:rPr>
              <a:t>Mobikey</a:t>
            </a:r>
            <a:r>
              <a:rPr lang="en-US" sz="1000" b="1" dirty="0">
                <a:solidFill>
                  <a:schemeClr val="accent2"/>
                </a:solidFill>
                <a:uFill>
                  <a:noFill/>
                </a:uFill>
              </a:rPr>
              <a:t>: 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password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più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lunghe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e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logicamente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più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forti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sono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più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discriminanti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di quelle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forti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 ma </a:t>
            </a:r>
            <a:r>
              <a:rPr lang="en-US" sz="1000" dirty="0" err="1">
                <a:solidFill>
                  <a:schemeClr val="hlink"/>
                </a:solidFill>
                <a:uFill>
                  <a:noFill/>
                </a:uFill>
              </a:rPr>
              <a:t>corte</a:t>
            </a:r>
            <a:r>
              <a:rPr lang="en-US" sz="1000" dirty="0">
                <a:solidFill>
                  <a:schemeClr val="hlink"/>
                </a:solidFill>
                <a:uFill>
                  <a:noFill/>
                </a:uFill>
              </a:rPr>
              <a:t>: </a:t>
            </a:r>
            <a:r>
              <a:rPr lang="it-IT" sz="1000" dirty="0">
                <a:solidFill>
                  <a:schemeClr val="accent4"/>
                </a:solidFill>
              </a:rPr>
              <a:t>Kktsf2!2014</a:t>
            </a:r>
            <a:r>
              <a:rPr lang="it-IT" sz="1000" b="1" dirty="0">
                <a:solidFill>
                  <a:schemeClr val="accent4"/>
                </a:solidFill>
              </a:rPr>
              <a:t>, &gt; </a:t>
            </a:r>
            <a:r>
              <a:rPr lang="it-IT" sz="1000" dirty="0">
                <a:solidFill>
                  <a:schemeClr val="accent4"/>
                </a:solidFill>
              </a:rPr>
              <a:t>.tie5Roanl</a:t>
            </a:r>
            <a:endParaRPr lang="en-US" sz="1000" dirty="0">
              <a:solidFill>
                <a:schemeClr val="hlink"/>
              </a:solidFill>
              <a:uFill>
                <a:noFill/>
              </a:uFill>
            </a:endParaRPr>
          </a:p>
          <a:p>
            <a:pPr>
              <a:spcBef>
                <a:spcPts val="1600"/>
              </a:spcBef>
            </a:pP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BioIdent</a:t>
            </a: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i gesti orizzontali sono in generale meno discriminanti di quelli verticali.</a:t>
            </a:r>
          </a:p>
          <a:p>
            <a:pPr>
              <a:spcBef>
                <a:spcPts val="1600"/>
              </a:spcBef>
            </a:pP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Weka</a:t>
            </a: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 </a:t>
            </a:r>
            <a:r>
              <a:rPr lang="it-IT" sz="1000" b="1" dirty="0" err="1">
                <a:solidFill>
                  <a:schemeClr val="accent2"/>
                </a:solidFill>
                <a:uFill>
                  <a:noFill/>
                </a:uFill>
              </a:rPr>
              <a:t>Arff</a:t>
            </a:r>
            <a:r>
              <a:rPr lang="it-IT" sz="1000" b="1" dirty="0">
                <a:solidFill>
                  <a:schemeClr val="accent2"/>
                </a:solidFill>
                <a:uFill>
                  <a:noFill/>
                </a:uFill>
              </a:rPr>
              <a:t>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gli uomini tendono a fare tratti più corti e meno dritti rispetto a quelli delle donne. Meno features e più significative sono più importanti rispetto a tante features ma anche rumorose.</a:t>
            </a:r>
          </a:p>
          <a:p>
            <a:pPr marL="139700" indent="0">
              <a:spcBef>
                <a:spcPts val="1600"/>
              </a:spcBef>
              <a:buNone/>
            </a:pPr>
            <a:r>
              <a:rPr lang="it-IT" sz="1000" b="1" dirty="0">
                <a:solidFill>
                  <a:schemeClr val="accent4"/>
                </a:solidFill>
                <a:uFill>
                  <a:noFill/>
                </a:uFill>
              </a:rPr>
              <a:t>Sviluppi futuri: </a:t>
            </a:r>
            <a:r>
              <a:rPr lang="it-IT" sz="1000" dirty="0">
                <a:solidFill>
                  <a:schemeClr val="hlink"/>
                </a:solidFill>
                <a:uFill>
                  <a:noFill/>
                </a:uFill>
              </a:rPr>
              <a:t>Ricercare altre features oltre quelle già utilizzate, realizzare un dataset equilibrato sulle classi, ben documentato e ricco di ulteriori dati relativi ad altri sensori presenti negli smartphone.</a:t>
            </a:r>
          </a:p>
          <a:p>
            <a:pPr>
              <a:spcBef>
                <a:spcPts val="1600"/>
              </a:spcBef>
            </a:pPr>
            <a:endParaRPr lang="it-IT" sz="1000" dirty="0">
              <a:solidFill>
                <a:schemeClr val="hlink"/>
              </a:solidFill>
              <a:uFill>
                <a:noFill/>
              </a:uFill>
            </a:endParaRPr>
          </a:p>
          <a:p>
            <a:pPr>
              <a:spcBef>
                <a:spcPts val="1600"/>
              </a:spcBef>
            </a:pPr>
            <a:endParaRPr sz="1000" dirty="0">
              <a:solidFill>
                <a:schemeClr val="hlink"/>
              </a:solidFill>
              <a:uFill>
                <a:noFill/>
              </a:uFill>
            </a:endParaRPr>
          </a:p>
        </p:txBody>
      </p:sp>
      <p:cxnSp>
        <p:nvCxnSpPr>
          <p:cNvPr id="2181" name="Google Shape;2181;p69"/>
          <p:cNvCxnSpPr>
            <a:cxnSpLocks/>
          </p:cNvCxnSpPr>
          <p:nvPr/>
        </p:nvCxnSpPr>
        <p:spPr>
          <a:xfrm>
            <a:off x="4028110" y="445025"/>
            <a:ext cx="455702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82" name="Google Shape;218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91105">
            <a:off x="5601630" y="2522565"/>
            <a:ext cx="3408456" cy="1108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75991" y="4308320"/>
            <a:ext cx="9666514" cy="19092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23357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GRAZIE</a:t>
            </a:r>
            <a:endParaRPr sz="6000" dirty="0">
              <a:solidFill>
                <a:schemeClr val="accent4"/>
              </a:solidFill>
            </a:endParaRPr>
          </a:p>
        </p:txBody>
      </p:sp>
      <p:sp>
        <p:nvSpPr>
          <p:cNvPr id="1987" name="Google Shape;1987;p56"/>
          <p:cNvSpPr txBox="1">
            <a:spLocks noGrp="1"/>
          </p:cNvSpPr>
          <p:nvPr>
            <p:ph type="body" idx="1"/>
          </p:nvPr>
        </p:nvSpPr>
        <p:spPr>
          <a:xfrm>
            <a:off x="2786550" y="275102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AFFEE"/>
              </a:buClr>
              <a:buSzPts val="1100"/>
              <a:buFont typeface="Arial"/>
              <a:buNone/>
              <a:tabLst/>
              <a:defRPr/>
            </a:pP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Christian Miccolis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AFFEE"/>
              </a:buClr>
              <a:buSzPts val="1100"/>
              <a:buFont typeface="Arial"/>
              <a:buNone/>
              <a:tabLst/>
              <a:defRPr/>
            </a:pPr>
            <a:r>
              <a:rPr kumimoji="0" lang="it-IT" sz="10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739868</a:t>
            </a:r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75102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5" name="Google Shape;605;p51">
            <a:extLst>
              <a:ext uri="{FF2B5EF4-FFF2-40B4-BE49-F238E27FC236}">
                <a16:creationId xmlns:a16="http://schemas.microsoft.com/office/drawing/2014/main" id="{7A6B0D79-2DF1-4684-BC47-7A6918249ECA}"/>
              </a:ext>
            </a:extLst>
          </p:cNvPr>
          <p:cNvCxnSpPr>
            <a:cxnSpLocks/>
          </p:cNvCxnSpPr>
          <p:nvPr/>
        </p:nvCxnSpPr>
        <p:spPr>
          <a:xfrm flipH="1">
            <a:off x="7258050" y="630088"/>
            <a:ext cx="213465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Google Shape;4139;p57">
            <a:extLst>
              <a:ext uri="{FF2B5EF4-FFF2-40B4-BE49-F238E27FC236}">
                <a16:creationId xmlns:a16="http://schemas.microsoft.com/office/drawing/2014/main" id="{D2508A8D-A065-46D9-8A46-F9C432C5C01C}"/>
              </a:ext>
            </a:extLst>
          </p:cNvPr>
          <p:cNvGrpSpPr/>
          <p:nvPr/>
        </p:nvGrpSpPr>
        <p:grpSpPr>
          <a:xfrm>
            <a:off x="7396531" y="722818"/>
            <a:ext cx="416412" cy="396464"/>
            <a:chOff x="1492675" y="4992125"/>
            <a:chExt cx="481825" cy="481825"/>
          </a:xfrm>
          <a:solidFill>
            <a:schemeClr val="accent4"/>
          </a:solidFill>
        </p:grpSpPr>
        <p:sp>
          <p:nvSpPr>
            <p:cNvPr id="7" name="Google Shape;4140;p57">
              <a:extLst>
                <a:ext uri="{FF2B5EF4-FFF2-40B4-BE49-F238E27FC236}">
                  <a16:creationId xmlns:a16="http://schemas.microsoft.com/office/drawing/2014/main" id="{F7F24F16-7CE6-4E78-9CD4-5EFA845F647D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4141;p57">
              <a:extLst>
                <a:ext uri="{FF2B5EF4-FFF2-40B4-BE49-F238E27FC236}">
                  <a16:creationId xmlns:a16="http://schemas.microsoft.com/office/drawing/2014/main" id="{046E7EC8-4BCD-4EAE-8EDA-19BB4074A7A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1" name="Immagine 10">
            <a:extLst>
              <a:ext uri="{FF2B5EF4-FFF2-40B4-BE49-F238E27FC236}">
                <a16:creationId xmlns:a16="http://schemas.microsoft.com/office/drawing/2014/main" id="{EA514C91-CF1F-4BCA-A794-CC31D5FAC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096" y="752871"/>
            <a:ext cx="353281" cy="336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Google Shape;603;p51">
            <a:extLst>
              <a:ext uri="{FF2B5EF4-FFF2-40B4-BE49-F238E27FC236}">
                <a16:creationId xmlns:a16="http://schemas.microsoft.com/office/drawing/2014/main" id="{F7F964A7-E302-4338-934D-BB33CA79C13E}"/>
              </a:ext>
            </a:extLst>
          </p:cNvPr>
          <p:cNvSpPr txBox="1">
            <a:spLocks/>
          </p:cNvSpPr>
          <p:nvPr/>
        </p:nvSpPr>
        <p:spPr>
          <a:xfrm>
            <a:off x="7844508" y="692769"/>
            <a:ext cx="957370" cy="396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it-IT" sz="1600" b="1" dirty="0">
                <a:solidFill>
                  <a:schemeClr val="accent4"/>
                </a:solidFill>
                <a:latin typeface="Montserrat ExtraBold" panose="020B0604020202020204" charset="0"/>
              </a:rPr>
              <a:t>GitHub</a:t>
            </a:r>
          </a:p>
        </p:txBody>
      </p:sp>
      <p:pic>
        <p:nvPicPr>
          <p:cNvPr id="13" name="Google Shape;2184;p69">
            <a:extLst>
              <a:ext uri="{FF2B5EF4-FFF2-40B4-BE49-F238E27FC236}">
                <a16:creationId xmlns:a16="http://schemas.microsoft.com/office/drawing/2014/main" id="{E59F5194-AAB3-4042-BD4B-467AD8034EB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945415">
            <a:off x="-2680136" y="4128383"/>
            <a:ext cx="9201769" cy="202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Ambito di Ricerca</a:t>
            </a:r>
            <a:endParaRPr dirty="0"/>
          </a:p>
        </p:txBody>
      </p:sp>
      <p:cxnSp>
        <p:nvCxnSpPr>
          <p:cNvPr id="293" name="Google Shape;293;p51"/>
          <p:cNvCxnSpPr>
            <a:cxnSpLocks/>
          </p:cNvCxnSpPr>
          <p:nvPr/>
        </p:nvCxnSpPr>
        <p:spPr>
          <a:xfrm>
            <a:off x="1026200" y="414022"/>
            <a:ext cx="29175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26;p35">
            <a:extLst>
              <a:ext uri="{FF2B5EF4-FFF2-40B4-BE49-F238E27FC236}">
                <a16:creationId xmlns:a16="http://schemas.microsoft.com/office/drawing/2014/main" id="{4B7F8E7F-675F-4480-8EB3-F0AD671F5BD8}"/>
              </a:ext>
            </a:extLst>
          </p:cNvPr>
          <p:cNvSpPr txBox="1">
            <a:spLocks/>
          </p:cNvSpPr>
          <p:nvPr/>
        </p:nvSpPr>
        <p:spPr>
          <a:xfrm>
            <a:off x="601087" y="1687175"/>
            <a:ext cx="7941826" cy="263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Gli smartphone diventando sempre più popolari e la loro diffusione rende indispensabile proteggere l'accesso a tutti i dati personali archiviati nella memoria flash di questi dispositivi.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Oggi le aziende utilizzano sistemi di 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«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biometria biologica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»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come il riconoscimento facciale o le impronte digitali, ma vengono ignorate le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biometrie comportamentali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come la Touch Dynamics.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Utilizzando i sensori degli smartphone e dei wearable è infatti possibile estrarre dati comportamentali come gli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swipes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sullo 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schermo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tap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sulle </a:t>
            </a:r>
            <a:r>
              <a:rPr lang="it-IT" dirty="0" err="1">
                <a:solidFill>
                  <a:schemeClr val="bg2"/>
                </a:solidFill>
                <a:latin typeface="Montserrat" panose="020B0604020202020204" charset="0"/>
              </a:rPr>
              <a:t>virtual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Montserrat" panose="020B0604020202020204" charset="0"/>
              </a:rPr>
              <a:t>keyboards</a:t>
            </a:r>
            <a:r>
              <a:rPr lang="it-IT" dirty="0">
                <a:solidFill>
                  <a:schemeClr val="bg2"/>
                </a:solidFill>
                <a:latin typeface="Montserrat" panose="020B0604020202020204" charset="0"/>
              </a:rPr>
              <a:t> 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e così identificare l’utente attivo.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La letteratura presenta diverse tecniche per l’autenticazione attiva o passiva dell’utente:</a:t>
            </a:r>
          </a:p>
          <a:p>
            <a:pPr>
              <a:buFont typeface="Wingdings" panose="05000000000000000000" pitchFamily="2" charset="2"/>
              <a:buChar char="Ø"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l'apprendimento automatico tradizionale (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shallow learning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) ad esempio 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SVM</a:t>
            </a:r>
            <a:r>
              <a:rPr lang="it-IT" b="1" dirty="0">
                <a:solidFill>
                  <a:schemeClr val="tx2"/>
                </a:solidFill>
                <a:latin typeface="Montserrat" panose="020B0604020202020204" charset="0"/>
              </a:rPr>
              <a:t> o 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kNN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l'apprendimento profondo (</a:t>
            </a:r>
            <a:r>
              <a:rPr lang="it-IT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anose="020B0604020202020204" charset="0"/>
              </a:rPr>
              <a:t>deep learning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707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ABSTRACT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3490325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Descrizione e obbiettivo prefissato dal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91041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26;p35">
            <a:extLst>
              <a:ext uri="{FF2B5EF4-FFF2-40B4-BE49-F238E27FC236}">
                <a16:creationId xmlns:a16="http://schemas.microsoft.com/office/drawing/2014/main" id="{FDA64362-3404-4088-AED4-63B975C7BFA2}"/>
              </a:ext>
            </a:extLst>
          </p:cNvPr>
          <p:cNvSpPr txBox="1">
            <a:spLocks/>
          </p:cNvSpPr>
          <p:nvPr/>
        </p:nvSpPr>
        <p:spPr>
          <a:xfrm>
            <a:off x="726857" y="1127234"/>
            <a:ext cx="5591647" cy="346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progetto «</a:t>
            </a:r>
            <a:r>
              <a:rPr lang="it-IT" b="1" dirty="0">
                <a:solidFill>
                  <a:schemeClr val="tx2"/>
                </a:solidFill>
                <a:latin typeface="Montserrat" panose="020B0604020202020204" charset="0"/>
              </a:rPr>
              <a:t>Touch Dynamics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» misura e valuta il ritmo,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forma e estensione del tocco umano sui dispositivi mobili touch.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Le forme di interazione più comuni considerate sono: 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 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Tap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(tocco) nelle interazioni con una tastiera virtuale </a:t>
            </a:r>
          </a:p>
          <a:p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Gli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Swipe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(scorrere/trascinare) nelle interazioni con lo schermo del dispositivo. 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Entrambe queste due interazioni possono essere caratterizzate attraverso varie tipologie di </a:t>
            </a:r>
            <a:r>
              <a:rPr lang="it-IT" dirty="0" err="1">
                <a:solidFill>
                  <a:schemeClr val="tx2"/>
                </a:solidFill>
                <a:latin typeface="Montserrat" panose="020B0604020202020204" charset="0"/>
              </a:rPr>
              <a:t>raw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data come</a:t>
            </a:r>
          </a:p>
          <a:p>
            <a:pPr marL="152400" indent="0">
              <a:buNone/>
            </a:pP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Time-</a:t>
            </a:r>
            <a:r>
              <a:rPr lang="it-IT" b="1" dirty="0" err="1">
                <a:solidFill>
                  <a:schemeClr val="bg2"/>
                </a:solidFill>
                <a:latin typeface="Montserrat" panose="020B0604020202020204" charset="0"/>
              </a:rPr>
              <a:t>stamps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coordinate (x, y)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, </a:t>
            </a:r>
            <a:r>
              <a:rPr lang="it-IT" b="1" dirty="0">
                <a:solidFill>
                  <a:schemeClr val="bg2"/>
                </a:solidFill>
                <a:latin typeface="Montserrat" panose="020B0604020202020204" charset="0"/>
              </a:rPr>
              <a:t>area del dito</a:t>
            </a: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 ecc.</a:t>
            </a:r>
          </a:p>
          <a:p>
            <a:pPr marL="152400" indent="0">
              <a:buNone/>
            </a:pPr>
            <a:endParaRPr lang="it-IT" dirty="0">
              <a:solidFill>
                <a:schemeClr val="tx2"/>
              </a:solidFill>
              <a:latin typeface="Montserrat" panose="020B0604020202020204" charset="0"/>
            </a:endParaRP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progetto realizzato in Python considera in modo indipendente entrambe le interazioni provenienti da tre dataset differenti. </a:t>
            </a:r>
          </a:p>
          <a:p>
            <a:pPr marL="152400" indent="0">
              <a:buNone/>
            </a:pPr>
            <a:r>
              <a:rPr lang="it-IT" dirty="0">
                <a:solidFill>
                  <a:schemeClr val="tx2"/>
                </a:solidFill>
                <a:latin typeface="Montserrat" panose="020B0604020202020204" charset="0"/>
              </a:rPr>
              <a:t>Il sistema è stato in oltre testato e confrontato con lo stato dell’arte attuale.</a:t>
            </a:r>
          </a:p>
        </p:txBody>
      </p:sp>
      <p:pic>
        <p:nvPicPr>
          <p:cNvPr id="5" name="Picture 2" descr="Immagine correlata">
            <a:extLst>
              <a:ext uri="{FF2B5EF4-FFF2-40B4-BE49-F238E27FC236}">
                <a16:creationId xmlns:a16="http://schemas.microsoft.com/office/drawing/2014/main" id="{163DEBD2-13DB-4471-A20F-4B572D3F12C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00" y="1976923"/>
            <a:ext cx="1415920" cy="13634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828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STATO DELL’ARTE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882212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Condensed Light"/>
              <a:buNone/>
              <a:tabLst/>
              <a:defRPr/>
            </a:pPr>
            <a:r>
              <a:rPr kumimoji="0" lang="it-IT" sz="100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Montserrat ExtraBold" panose="020B0604020202020204" charset="0"/>
                <a:ea typeface="Roboto Condensed Light"/>
                <a:sym typeface="Roboto Condensed Light"/>
              </a:rPr>
              <a:t>Ricerca lavori correlati e dello Stato dell’Arte contemporaneo relativo alla Touch Dynamics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002010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Stato dell’Arte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393804-7250-4F11-8EAA-099002F41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500" y="1128493"/>
            <a:ext cx="672504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Duplice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approccio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it-IT" altLang="zh-CN" sz="1200" b="1" i="1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Approccio tradizionale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o </a:t>
            </a: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shallow learning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con la cosiddetta rappresentazione 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handcrafted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. 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Si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basa sull’utilizzo di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Temporal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Spatial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Geometric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 Features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’, ‘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Motion Sensors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’.</a:t>
            </a: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Century" panose="02040604050505020304" pitchFamily="18" charset="0"/>
                <a:cs typeface="Century" panose="02040604050505020304" pitchFamily="18" charset="0"/>
              </a:rPr>
              <a:t>Dopo questa fase un classificatore generico verrà addestrato per il riconoscimento della scena.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09CBF7-DF0A-4107-902F-2BF33BF2E2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500" y="3388026"/>
            <a:ext cx="744624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marR="0" lvl="0" indent="-1714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Apprendimento profondo 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o </a:t>
            </a:r>
            <a:r>
              <a:rPr lang="it-IT" altLang="zh-CN" sz="1200" b="1" i="1" dirty="0">
                <a:solidFill>
                  <a:schemeClr val="bg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deep learning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zh-CN" sz="1200" dirty="0">
              <a:solidFill>
                <a:schemeClr val="tx2"/>
              </a:solidFill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lang="it-IT" altLang="zh-CN" sz="1200" dirty="0">
                <a:solidFill>
                  <a:schemeClr val="tx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A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pproccio oggi meno utilizzato</a:t>
            </a:r>
            <a:endParaRPr kumimoji="0" lang="it-IT" altLang="zh-CN" sz="1200" b="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ea typeface="Century" panose="02040604050505020304" pitchFamily="18" charset="0"/>
              <a:cs typeface="Century" panose="02040604050505020304" pitchFamily="18" charset="0"/>
            </a:endParaRP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Capacità</a:t>
            </a:r>
            <a:r>
              <a:rPr kumimoji="0" lang="it-IT" altLang="zh-CN" sz="1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 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di apprendimento automatico delle funzioni dai dati grezzi (</a:t>
            </a:r>
            <a:r>
              <a:rPr kumimoji="0" lang="it-IT" altLang="zh-CN" sz="12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raw</a:t>
            </a:r>
            <a:r>
              <a:rPr kumimoji="0" lang="it-IT" altLang="zh-CN" sz="1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 data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). </a:t>
            </a:r>
          </a:p>
          <a:p>
            <a:pPr marL="628650" lvl="1" indent="-171450" algn="just">
              <a:buClrTx/>
              <a:buFont typeface="Courier New" panose="02070309020205020404" pitchFamily="49" charset="0"/>
              <a:buChar char="o"/>
            </a:pPr>
            <a:r>
              <a:rPr lang="it-IT" altLang="zh-CN" sz="1200" dirty="0">
                <a:solidFill>
                  <a:schemeClr val="tx2"/>
                </a:solidFill>
                <a:ea typeface="Century" panose="02040604050505020304" pitchFamily="18" charset="0"/>
                <a:cs typeface="Century" panose="02040604050505020304" pitchFamily="18" charset="0"/>
              </a:rPr>
              <a:t>E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limina la necessità di dover adoperare descrittori o rilevatori di funzioni handcrafted.</a:t>
            </a: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entury" panose="02040604050505020304" pitchFamily="18" charset="0"/>
                <a:cs typeface="Century" panose="02040604050505020304" pitchFamily="18" charset="0"/>
              </a:rPr>
              <a:t>. 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</a:rPr>
              <a:t>               </a:t>
            </a:r>
            <a:endParaRPr kumimoji="0" lang="it-IT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2625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4333059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DATASET</a:t>
            </a:r>
            <a:endParaRPr sz="25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2799861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latin typeface="Montserrat ExtraBold" panose="020B0604020202020204" charset="0"/>
              </a:rPr>
              <a:t>Dataset adottati nell’ambito di ricerca e adottati dal progetto</a:t>
            </a:r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95772971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2362</Words>
  <Application>Microsoft Office PowerPoint</Application>
  <PresentationFormat>Presentazione su schermo (16:9)</PresentationFormat>
  <Paragraphs>300</Paragraphs>
  <Slides>32</Slides>
  <Notes>32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32</vt:i4>
      </vt:variant>
    </vt:vector>
  </HeadingPairs>
  <TitlesOfParts>
    <vt:vector size="42" baseType="lpstr">
      <vt:lpstr>Arial</vt:lpstr>
      <vt:lpstr>Times New Roman</vt:lpstr>
      <vt:lpstr>Courier New</vt:lpstr>
      <vt:lpstr>Montserrat ExtraLight</vt:lpstr>
      <vt:lpstr>Roboto Condensed Light</vt:lpstr>
      <vt:lpstr>Exo 2</vt:lpstr>
      <vt:lpstr>Montserrat ExtraBold</vt:lpstr>
      <vt:lpstr>Montserrat</vt:lpstr>
      <vt:lpstr>Wingdings</vt:lpstr>
      <vt:lpstr>Futuristic Background by Slidesgo</vt:lpstr>
      <vt:lpstr>Touch Dynamics</vt:lpstr>
      <vt:lpstr>Presentazione standard di PowerPoint</vt:lpstr>
      <vt:lpstr>AMBITO DI RICERCA</vt:lpstr>
      <vt:lpstr>Ambito di Ricerca</vt:lpstr>
      <vt:lpstr>ABSTRACT</vt:lpstr>
      <vt:lpstr>Abstract</vt:lpstr>
      <vt:lpstr>STATO DELL’ARTE</vt:lpstr>
      <vt:lpstr>Stato dell’Arte</vt:lpstr>
      <vt:lpstr>DATASET</vt:lpstr>
      <vt:lpstr>Datasets nell’Ambito di Ricerca</vt:lpstr>
      <vt:lpstr>Touch Analytics [58][67][51]</vt:lpstr>
      <vt:lpstr>BioIdent [70][51]</vt:lpstr>
      <vt:lpstr>The MobiKey [31][21] </vt:lpstr>
      <vt:lpstr>Weka Arff [68][69] </vt:lpstr>
      <vt:lpstr>IMPLEMENTAZIONI</vt:lpstr>
      <vt:lpstr>Approcci implementati</vt:lpstr>
      <vt:lpstr>Random Forest [2][5][26][27][37][40][53][54][56][57] </vt:lpstr>
      <vt:lpstr>kNN [4][5][36][55][57][58]</vt:lpstr>
      <vt:lpstr>SVM [2][3][4][14][22][24][20][29][41][44][51][52][54][55][57][58]</vt:lpstr>
      <vt:lpstr>Neural Network [17][39][55][57][15][18][46][33]</vt:lpstr>
      <vt:lpstr>VALUTAZIONE</vt:lpstr>
      <vt:lpstr>Touch Analytics [58][67][51]</vt:lpstr>
      <vt:lpstr>Touch Analytics [58][67][51]</vt:lpstr>
      <vt:lpstr>Presentazione standard di PowerPoint</vt:lpstr>
      <vt:lpstr>BioIdent [70][51]</vt:lpstr>
      <vt:lpstr>The MobiKey [31][21] </vt:lpstr>
      <vt:lpstr>The MobiKey [31][21] </vt:lpstr>
      <vt:lpstr>Weka Arff [68][69] </vt:lpstr>
      <vt:lpstr>Weka Arff [68][69] </vt:lpstr>
      <vt:lpstr>CONCLUSIONI</vt:lpstr>
      <vt:lpstr>Conclusioni e Sviluppi Futuri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 Dynamics</dc:title>
  <cp:lastModifiedBy>Christian Miccolis</cp:lastModifiedBy>
  <cp:revision>84</cp:revision>
  <dcterms:modified xsi:type="dcterms:W3CDTF">2021-07-15T11:00:05Z</dcterms:modified>
</cp:coreProperties>
</file>